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9" r:id="rId3"/>
    <p:sldId id="260" r:id="rId4"/>
    <p:sldId id="262" r:id="rId5"/>
    <p:sldId id="263" r:id="rId6"/>
    <p:sldId id="372" r:id="rId7"/>
    <p:sldId id="391" r:id="rId8"/>
    <p:sldId id="393" r:id="rId9"/>
    <p:sldId id="410" r:id="rId10"/>
    <p:sldId id="389" r:id="rId11"/>
    <p:sldId id="266" r:id="rId12"/>
    <p:sldId id="267" r:id="rId13"/>
    <p:sldId id="367" r:id="rId14"/>
    <p:sldId id="269" r:id="rId15"/>
    <p:sldId id="272" r:id="rId16"/>
    <p:sldId id="273" r:id="rId17"/>
    <p:sldId id="388" r:id="rId18"/>
    <p:sldId id="274" r:id="rId19"/>
    <p:sldId id="368" r:id="rId20"/>
    <p:sldId id="276" r:id="rId21"/>
    <p:sldId id="399" r:id="rId22"/>
    <p:sldId id="277" r:id="rId23"/>
    <p:sldId id="278" r:id="rId24"/>
    <p:sldId id="382" r:id="rId25"/>
    <p:sldId id="369" r:id="rId26"/>
    <p:sldId id="280" r:id="rId27"/>
    <p:sldId id="379" r:id="rId28"/>
    <p:sldId id="396" r:id="rId29"/>
    <p:sldId id="397" r:id="rId30"/>
    <p:sldId id="402" r:id="rId31"/>
    <p:sldId id="400" r:id="rId32"/>
    <p:sldId id="401" r:id="rId33"/>
    <p:sldId id="398" r:id="rId34"/>
    <p:sldId id="405" r:id="rId35"/>
    <p:sldId id="406" r:id="rId36"/>
    <p:sldId id="407" r:id="rId37"/>
    <p:sldId id="412" r:id="rId38"/>
    <p:sldId id="413" r:id="rId39"/>
    <p:sldId id="414" r:id="rId40"/>
    <p:sldId id="370" r:id="rId41"/>
    <p:sldId id="285" r:id="rId42"/>
    <p:sldId id="403" r:id="rId43"/>
    <p:sldId id="286" r:id="rId44"/>
    <p:sldId id="287" r:id="rId45"/>
    <p:sldId id="288" r:id="rId46"/>
    <p:sldId id="289" r:id="rId47"/>
    <p:sldId id="371" r:id="rId48"/>
    <p:sldId id="291" r:id="rId49"/>
    <p:sldId id="404" r:id="rId50"/>
    <p:sldId id="292" r:id="rId51"/>
    <p:sldId id="293" r:id="rId52"/>
    <p:sldId id="390" r:id="rId53"/>
    <p:sldId id="408" r:id="rId54"/>
    <p:sldId id="409" r:id="rId55"/>
    <p:sldId id="411" r:id="rId56"/>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0230"/>
    <a:srgbClr val="C5EFF7"/>
    <a:srgbClr val="89DEEF"/>
    <a:srgbClr val="D3FDE9"/>
    <a:srgbClr val="DEF9AD"/>
    <a:srgbClr val="FFFDA7"/>
    <a:srgbClr val="594C49"/>
    <a:srgbClr val="BC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p:cViewPr varScale="1">
        <p:scale>
          <a:sx n="94" d="100"/>
          <a:sy n="94" d="100"/>
        </p:scale>
        <p:origin x="90" y="1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M:\41%20examen%20analyses\Figuren%20overzicht%20havo%20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41%20examen%20analyses\Figuren%20overzicht%20havo%20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41%20examen%20analyses\examens%202018\Figuren%20overzicht%20vwo%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ACFEDF"/>
            </a:solidFill>
          </c:spPr>
          <c:dPt>
            <c:idx val="0"/>
            <c:bubble3D val="0"/>
            <c:spPr>
              <a:solidFill>
                <a:srgbClr val="A7EEFF"/>
              </a:solidFill>
              <a:ln>
                <a:solidFill>
                  <a:schemeClr val="tx1"/>
                </a:solidFill>
              </a:ln>
            </c:spPr>
            <c:extLst>
              <c:ext xmlns:c16="http://schemas.microsoft.com/office/drawing/2014/chart" uri="{C3380CC4-5D6E-409C-BE32-E72D297353CC}">
                <c16:uniqueId val="{00000001-FA2C-48E5-95D2-90C084AEF3C8}"/>
              </c:ext>
            </c:extLst>
          </c:dPt>
          <c:dPt>
            <c:idx val="1"/>
            <c:bubble3D val="0"/>
            <c:spPr>
              <a:solidFill>
                <a:srgbClr val="ACFEDF"/>
              </a:solidFill>
              <a:ln>
                <a:solidFill>
                  <a:prstClr val="black"/>
                </a:solidFill>
              </a:ln>
            </c:spPr>
            <c:extLst>
              <c:ext xmlns:c16="http://schemas.microsoft.com/office/drawing/2014/chart" uri="{C3380CC4-5D6E-409C-BE32-E72D297353CC}">
                <c16:uniqueId val="{00000003-FA2C-48E5-95D2-90C084AEF3C8}"/>
              </c:ext>
            </c:extLst>
          </c:dPt>
          <c:dPt>
            <c:idx val="2"/>
            <c:bubble3D val="0"/>
            <c:spPr>
              <a:solidFill>
                <a:srgbClr val="D7FA9E"/>
              </a:solidFill>
              <a:ln>
                <a:solidFill>
                  <a:prstClr val="black"/>
                </a:solidFill>
              </a:ln>
            </c:spPr>
            <c:extLst>
              <c:ext xmlns:c16="http://schemas.microsoft.com/office/drawing/2014/chart" uri="{C3380CC4-5D6E-409C-BE32-E72D297353CC}">
                <c16:uniqueId val="{00000005-FA2C-48E5-95D2-90C084AEF3C8}"/>
              </c:ext>
            </c:extLst>
          </c:dPt>
          <c:dPt>
            <c:idx val="3"/>
            <c:bubble3D val="0"/>
            <c:spPr>
              <a:solidFill>
                <a:srgbClr val="F8F392"/>
              </a:solidFill>
              <a:ln>
                <a:solidFill>
                  <a:prstClr val="black"/>
                </a:solidFill>
              </a:ln>
            </c:spPr>
            <c:extLst>
              <c:ext xmlns:c16="http://schemas.microsoft.com/office/drawing/2014/chart" uri="{C3380CC4-5D6E-409C-BE32-E72D297353CC}">
                <c16:uniqueId val="{00000007-FA2C-48E5-95D2-90C084AEF3C8}"/>
              </c:ext>
            </c:extLst>
          </c:dPt>
          <c:dPt>
            <c:idx val="4"/>
            <c:bubble3D val="0"/>
            <c:spPr>
              <a:solidFill>
                <a:srgbClr val="FFDBB7"/>
              </a:solidFill>
              <a:ln>
                <a:solidFill>
                  <a:prstClr val="black"/>
                </a:solidFill>
              </a:ln>
            </c:spPr>
            <c:extLst>
              <c:ext xmlns:c16="http://schemas.microsoft.com/office/drawing/2014/chart" uri="{C3380CC4-5D6E-409C-BE32-E72D297353CC}">
                <c16:uniqueId val="{00000009-FA2C-48E5-95D2-90C084AEF3C8}"/>
              </c:ext>
            </c:extLst>
          </c:dPt>
          <c:val>
            <c:numRef>
              <c:f>Blad1!$B$49:$B$53</c:f>
              <c:numCache>
                <c:formatCode>0%</c:formatCode>
                <c:ptCount val="5"/>
                <c:pt idx="0">
                  <c:v>5.0000000000000093E-2</c:v>
                </c:pt>
                <c:pt idx="1">
                  <c:v>0.2</c:v>
                </c:pt>
                <c:pt idx="2">
                  <c:v>0.28000000000000008</c:v>
                </c:pt>
                <c:pt idx="3">
                  <c:v>0.4</c:v>
                </c:pt>
                <c:pt idx="4">
                  <c:v>7.0000000000000034E-2</c:v>
                </c:pt>
              </c:numCache>
            </c:numRef>
          </c:val>
          <c:extLst>
            <c:ext xmlns:c16="http://schemas.microsoft.com/office/drawing/2014/chart" uri="{C3380CC4-5D6E-409C-BE32-E72D297353CC}">
              <c16:uniqueId val="{0000000A-FA2C-48E5-95D2-90C084AEF3C8}"/>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ACFEDF"/>
            </a:solidFill>
          </c:spPr>
          <c:dPt>
            <c:idx val="0"/>
            <c:bubble3D val="0"/>
            <c:spPr>
              <a:solidFill>
                <a:srgbClr val="A7EEFF"/>
              </a:solidFill>
              <a:ln>
                <a:solidFill>
                  <a:schemeClr val="tx1"/>
                </a:solidFill>
              </a:ln>
            </c:spPr>
            <c:extLst>
              <c:ext xmlns:c16="http://schemas.microsoft.com/office/drawing/2014/chart" uri="{C3380CC4-5D6E-409C-BE32-E72D297353CC}">
                <c16:uniqueId val="{00000001-FA2C-48E5-95D2-90C084AEF3C8}"/>
              </c:ext>
            </c:extLst>
          </c:dPt>
          <c:dPt>
            <c:idx val="1"/>
            <c:bubble3D val="0"/>
            <c:spPr>
              <a:solidFill>
                <a:srgbClr val="ACFEDF"/>
              </a:solidFill>
              <a:ln>
                <a:solidFill>
                  <a:prstClr val="black"/>
                </a:solidFill>
              </a:ln>
            </c:spPr>
            <c:extLst>
              <c:ext xmlns:c16="http://schemas.microsoft.com/office/drawing/2014/chart" uri="{C3380CC4-5D6E-409C-BE32-E72D297353CC}">
                <c16:uniqueId val="{00000003-FA2C-48E5-95D2-90C084AEF3C8}"/>
              </c:ext>
            </c:extLst>
          </c:dPt>
          <c:dPt>
            <c:idx val="2"/>
            <c:bubble3D val="0"/>
            <c:spPr>
              <a:solidFill>
                <a:srgbClr val="D7FA9E"/>
              </a:solidFill>
              <a:ln>
                <a:solidFill>
                  <a:prstClr val="black"/>
                </a:solidFill>
              </a:ln>
            </c:spPr>
            <c:extLst>
              <c:ext xmlns:c16="http://schemas.microsoft.com/office/drawing/2014/chart" uri="{C3380CC4-5D6E-409C-BE32-E72D297353CC}">
                <c16:uniqueId val="{00000005-FA2C-48E5-95D2-90C084AEF3C8}"/>
              </c:ext>
            </c:extLst>
          </c:dPt>
          <c:dPt>
            <c:idx val="3"/>
            <c:bubble3D val="0"/>
            <c:spPr>
              <a:solidFill>
                <a:srgbClr val="F8F392"/>
              </a:solidFill>
              <a:ln>
                <a:solidFill>
                  <a:prstClr val="black"/>
                </a:solidFill>
              </a:ln>
            </c:spPr>
            <c:extLst>
              <c:ext xmlns:c16="http://schemas.microsoft.com/office/drawing/2014/chart" uri="{C3380CC4-5D6E-409C-BE32-E72D297353CC}">
                <c16:uniqueId val="{00000007-FA2C-48E5-95D2-90C084AEF3C8}"/>
              </c:ext>
            </c:extLst>
          </c:dPt>
          <c:dPt>
            <c:idx val="4"/>
            <c:bubble3D val="0"/>
            <c:spPr>
              <a:solidFill>
                <a:srgbClr val="FFDBB7"/>
              </a:solidFill>
              <a:ln>
                <a:solidFill>
                  <a:prstClr val="black"/>
                </a:solidFill>
              </a:ln>
            </c:spPr>
            <c:extLst>
              <c:ext xmlns:c16="http://schemas.microsoft.com/office/drawing/2014/chart" uri="{C3380CC4-5D6E-409C-BE32-E72D297353CC}">
                <c16:uniqueId val="{00000009-FA2C-48E5-95D2-90C084AEF3C8}"/>
              </c:ext>
            </c:extLst>
          </c:dPt>
          <c:val>
            <c:numRef>
              <c:f>Blad1!$B$49:$B$53</c:f>
              <c:numCache>
                <c:formatCode>0%</c:formatCode>
                <c:ptCount val="5"/>
                <c:pt idx="0">
                  <c:v>5.0000000000000093E-2</c:v>
                </c:pt>
                <c:pt idx="1">
                  <c:v>0.2</c:v>
                </c:pt>
                <c:pt idx="2">
                  <c:v>0.28000000000000008</c:v>
                </c:pt>
                <c:pt idx="3">
                  <c:v>0.4</c:v>
                </c:pt>
                <c:pt idx="4">
                  <c:v>7.0000000000000034E-2</c:v>
                </c:pt>
              </c:numCache>
            </c:numRef>
          </c:val>
          <c:extLst>
            <c:ext xmlns:c16="http://schemas.microsoft.com/office/drawing/2014/chart" uri="{C3380CC4-5D6E-409C-BE32-E72D297353CC}">
              <c16:uniqueId val="{0000000A-FA2C-48E5-95D2-90C084AEF3C8}"/>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C5EFF7"/>
              </a:solidFill>
              <a:ln>
                <a:solidFill>
                  <a:prstClr val="black"/>
                </a:solidFill>
              </a:ln>
            </c:spPr>
            <c:extLst>
              <c:ext xmlns:c16="http://schemas.microsoft.com/office/drawing/2014/chart" uri="{C3380CC4-5D6E-409C-BE32-E72D297353CC}">
                <c16:uniqueId val="{00000000-1423-4934-9274-61B9C48EC034}"/>
              </c:ext>
            </c:extLst>
          </c:dPt>
          <c:dPt>
            <c:idx val="1"/>
            <c:bubble3D val="0"/>
            <c:spPr>
              <a:solidFill>
                <a:srgbClr val="D3FDE9"/>
              </a:solidFill>
              <a:ln>
                <a:solidFill>
                  <a:prstClr val="black"/>
                </a:solidFill>
              </a:ln>
            </c:spPr>
            <c:extLst>
              <c:ext xmlns:c16="http://schemas.microsoft.com/office/drawing/2014/chart" uri="{C3380CC4-5D6E-409C-BE32-E72D297353CC}">
                <c16:uniqueId val="{00000001-1423-4934-9274-61B9C48EC034}"/>
              </c:ext>
            </c:extLst>
          </c:dPt>
          <c:dPt>
            <c:idx val="2"/>
            <c:bubble3D val="0"/>
            <c:spPr>
              <a:solidFill>
                <a:srgbClr val="DEF9AD"/>
              </a:solidFill>
              <a:ln>
                <a:solidFill>
                  <a:prstClr val="black"/>
                </a:solidFill>
              </a:ln>
            </c:spPr>
            <c:extLst>
              <c:ext xmlns:c16="http://schemas.microsoft.com/office/drawing/2014/chart" uri="{C3380CC4-5D6E-409C-BE32-E72D297353CC}">
                <c16:uniqueId val="{00000002-1423-4934-9274-61B9C48EC034}"/>
              </c:ext>
            </c:extLst>
          </c:dPt>
          <c:dPt>
            <c:idx val="3"/>
            <c:bubble3D val="0"/>
            <c:spPr>
              <a:solidFill>
                <a:srgbClr val="FFFDA7"/>
              </a:solidFill>
              <a:ln>
                <a:solidFill>
                  <a:prstClr val="black"/>
                </a:solidFill>
              </a:ln>
            </c:spPr>
            <c:extLst>
              <c:ext xmlns:c16="http://schemas.microsoft.com/office/drawing/2014/chart" uri="{C3380CC4-5D6E-409C-BE32-E72D297353CC}">
                <c16:uniqueId val="{00000003-1423-4934-9274-61B9C48EC034}"/>
              </c:ext>
            </c:extLst>
          </c:dPt>
          <c:dPt>
            <c:idx val="4"/>
            <c:bubble3D val="0"/>
            <c:spPr>
              <a:solidFill>
                <a:srgbClr val="FFE0C1"/>
              </a:solidFill>
              <a:ln>
                <a:solidFill>
                  <a:prstClr val="black"/>
                </a:solidFill>
              </a:ln>
            </c:spPr>
            <c:extLst>
              <c:ext xmlns:c16="http://schemas.microsoft.com/office/drawing/2014/chart" uri="{C3380CC4-5D6E-409C-BE32-E72D297353CC}">
                <c16:uniqueId val="{00000004-1423-4934-9274-61B9C48EC034}"/>
              </c:ext>
            </c:extLst>
          </c:dPt>
          <c:cat>
            <c:strRef>
              <c:f>Blad2!$A$1:$A$5</c:f>
              <c:strCache>
                <c:ptCount val="5"/>
                <c:pt idx="0">
                  <c:v>Onthouden</c:v>
                </c:pt>
                <c:pt idx="1">
                  <c:v>Begrijpen</c:v>
                </c:pt>
                <c:pt idx="2">
                  <c:v>Toepassen</c:v>
                </c:pt>
                <c:pt idx="3">
                  <c:v>Analyseren/kunstanalyse</c:v>
                </c:pt>
                <c:pt idx="4">
                  <c:v>Evalueren</c:v>
                </c:pt>
              </c:strCache>
            </c:strRef>
          </c:cat>
          <c:val>
            <c:numRef>
              <c:f>Blad2!$B$1:$B$5</c:f>
              <c:numCache>
                <c:formatCode>General</c:formatCode>
                <c:ptCount val="5"/>
                <c:pt idx="0">
                  <c:v>8</c:v>
                </c:pt>
                <c:pt idx="1">
                  <c:v>11</c:v>
                </c:pt>
                <c:pt idx="2">
                  <c:v>18</c:v>
                </c:pt>
                <c:pt idx="3">
                  <c:v>54</c:v>
                </c:pt>
                <c:pt idx="4">
                  <c:v>3</c:v>
                </c:pt>
              </c:numCache>
            </c:numRef>
          </c:val>
          <c:extLst>
            <c:ext xmlns:c16="http://schemas.microsoft.com/office/drawing/2014/chart" uri="{C3380CC4-5D6E-409C-BE32-E72D297353CC}">
              <c16:uniqueId val="{00000005-1423-4934-9274-61B9C48EC034}"/>
            </c:ext>
          </c:extLst>
        </c:ser>
        <c:ser>
          <c:idx val="1"/>
          <c:order val="1"/>
          <c:cat>
            <c:strRef>
              <c:f>Blad2!$A$1:$A$5</c:f>
              <c:strCache>
                <c:ptCount val="5"/>
                <c:pt idx="0">
                  <c:v>Onthouden</c:v>
                </c:pt>
                <c:pt idx="1">
                  <c:v>Begrijpen</c:v>
                </c:pt>
                <c:pt idx="2">
                  <c:v>Toepassen</c:v>
                </c:pt>
                <c:pt idx="3">
                  <c:v>Analyseren/kunstanalyse</c:v>
                </c:pt>
                <c:pt idx="4">
                  <c:v>Evalueren</c:v>
                </c:pt>
              </c:strCache>
            </c:strRef>
          </c:cat>
          <c:val>
            <c:numRef>
              <c:f>Blad2!$C$1:$C$5</c:f>
              <c:numCache>
                <c:formatCode>0%</c:formatCode>
                <c:ptCount val="5"/>
                <c:pt idx="0">
                  <c:v>0.13</c:v>
                </c:pt>
                <c:pt idx="1">
                  <c:v>0.18000000000000024</c:v>
                </c:pt>
                <c:pt idx="2">
                  <c:v>8.0000000000000043E-2</c:v>
                </c:pt>
                <c:pt idx="3">
                  <c:v>0.54</c:v>
                </c:pt>
                <c:pt idx="4">
                  <c:v>2.0000000000000011E-2</c:v>
                </c:pt>
              </c:numCache>
            </c:numRef>
          </c:val>
          <c:extLst>
            <c:ext xmlns:c16="http://schemas.microsoft.com/office/drawing/2014/chart" uri="{C3380CC4-5D6E-409C-BE32-E72D297353CC}">
              <c16:uniqueId val="{00000006-1423-4934-9274-61B9C48EC034}"/>
            </c:ext>
          </c:extLst>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8D926-EEED-497B-A3E0-8E8A866E051F}" type="datetimeFigureOut">
              <a:rPr lang="nl-NL" smtClean="0"/>
              <a:pPr/>
              <a:t>18-3-2019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0CBA3-4430-4BFB-8D06-79D974E0966F}"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25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31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40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42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44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47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39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
        <p:nvSpPr>
          <p:cNvPr id="4" name="Tijdelijke aanduiding voor dianummer 3"/>
          <p:cNvSpPr>
            <a:spLocks noGrp="1"/>
          </p:cNvSpPr>
          <p:nvPr>
            <p:ph type="sldNum" sz="quarter" idx="5"/>
          </p:nvPr>
        </p:nvSpPr>
        <p:spPr/>
        <p:txBody>
          <a:bodyPr/>
          <a:lstStyle/>
          <a:p>
            <a:pPr>
              <a:defRPr/>
            </a:pPr>
            <a:fld id="{E137FD68-1206-4D8B-AD86-D7403725177A}" type="slidenum">
              <a:rPr lang="nl-NL" smtClean="0"/>
              <a:pPr>
                <a:defRPr/>
              </a:pPr>
              <a:t>48</a:t>
            </a:fld>
            <a:endParaRPr lang="nl-NL"/>
          </a:p>
        </p:txBody>
      </p:sp>
    </p:spTree>
    <p:extLst>
      <p:ext uri="{BB962C8B-B14F-4D97-AF65-F5344CB8AC3E}">
        <p14:creationId xmlns:p14="http://schemas.microsoft.com/office/powerpoint/2010/main" val="8290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49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52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19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3614BD3-4CB2-44C6-9313-3B023E49F42A}" type="slidenum">
              <a:rPr lang="en-US" altLang="en-US" smtClean="0"/>
              <a:pPr>
                <a:defRPr/>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6562CBCD-F843-49A8-8A82-9B619DD06317}" type="datetimeFigureOut">
              <a:rPr lang="nl-NL" smtClean="0"/>
              <a:pPr/>
              <a:t>18-3-2019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562CBCD-F843-49A8-8A82-9B619DD06317}" type="datetimeFigureOut">
              <a:rPr lang="nl-NL" smtClean="0"/>
              <a:pPr/>
              <a:t>18-3-2019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562CBCD-F843-49A8-8A82-9B619DD06317}" type="datetimeFigureOut">
              <a:rPr lang="nl-NL" smtClean="0"/>
              <a:pPr/>
              <a:t>18-3-2019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562CBCD-F843-49A8-8A82-9B619DD06317}" type="datetimeFigureOut">
              <a:rPr lang="nl-NL" smtClean="0"/>
              <a:pPr/>
              <a:t>18-3-2019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562CBCD-F843-49A8-8A82-9B619DD06317}" type="datetimeFigureOut">
              <a:rPr lang="nl-NL" smtClean="0"/>
              <a:pPr/>
              <a:t>18-3-2019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562CBCD-F843-49A8-8A82-9B619DD06317}" type="datetimeFigureOut">
              <a:rPr lang="nl-NL" smtClean="0"/>
              <a:pPr/>
              <a:t>18-3-2019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562CBCD-F843-49A8-8A82-9B619DD06317}" type="datetimeFigureOut">
              <a:rPr lang="nl-NL" smtClean="0"/>
              <a:pPr/>
              <a:t>18-3-2019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562CBCD-F843-49A8-8A82-9B619DD06317}" type="datetimeFigureOut">
              <a:rPr lang="nl-NL" smtClean="0"/>
              <a:pPr/>
              <a:t>18-3-2019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562CBCD-F843-49A8-8A82-9B619DD06317}" type="datetimeFigureOut">
              <a:rPr lang="nl-NL" smtClean="0"/>
              <a:pPr/>
              <a:t>18-3-2019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562CBCD-F843-49A8-8A82-9B619DD06317}" type="datetimeFigureOut">
              <a:rPr lang="nl-NL" smtClean="0"/>
              <a:pPr/>
              <a:t>18-3-2019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562CBCD-F843-49A8-8A82-9B619DD06317}" type="datetimeFigureOut">
              <a:rPr lang="nl-NL" smtClean="0"/>
              <a:pPr/>
              <a:t>18-3-2019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3DAE0D-A3B9-4099-A3E5-419C79E01A56}"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62CBCD-F843-49A8-8A82-9B619DD06317}" type="datetimeFigureOut">
              <a:rPr lang="nl-NL" smtClean="0"/>
              <a:pPr/>
              <a:t>18-3-2019</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3DAE0D-A3B9-4099-A3E5-419C79E01A56}" type="slidenum">
              <a:rPr lang="nl-NL" smtClean="0"/>
              <a:pPr/>
              <a:t>‹nr.›</a:t>
            </a:fld>
            <a:endParaRPr lang="nl-NL"/>
          </a:p>
        </p:txBody>
      </p:sp>
      <p:pic>
        <p:nvPicPr>
          <p:cNvPr id="7" name="image1.jpeg"/>
          <p:cNvPicPr/>
          <p:nvPr userDrawn="1"/>
        </p:nvPicPr>
        <p:blipFill>
          <a:blip r:embed="rId13" cstate="print"/>
          <a:stretch>
            <a:fillRect/>
          </a:stretch>
        </p:blipFill>
        <p:spPr>
          <a:xfrm>
            <a:off x="107504" y="123479"/>
            <a:ext cx="1296144" cy="4320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youtu.be/kVEnhu5vUxI"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youtu.be/kVEnhu5vUxI"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xzYnPrarCqQ"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pv51gMcV1Mw"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M:\00%20Trainingen\00%20Training%202019%20B\Presentatie%20bestanden\300%20First%20Battle%20Part%202%20Blu%20ray.wmv"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EVBsypHzF3U"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YOZmlYgYzG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xpertisecentrum-kunsttheorie.nl/cms_data/10_tips_voor_een_10_2019.pdf"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491630"/>
            <a:ext cx="7772400" cy="1102519"/>
          </a:xfrm>
        </p:spPr>
        <p:txBody>
          <a:bodyPr>
            <a:normAutofit fontScale="90000"/>
          </a:bodyPr>
          <a:lstStyle/>
          <a:p>
            <a:r>
              <a:rPr lang="nl-NL" b="1" dirty="0" smtClean="0">
                <a:solidFill>
                  <a:srgbClr val="BC003A"/>
                </a:solidFill>
              </a:rPr>
              <a:t>Kunst algemeen</a:t>
            </a:r>
            <a:r>
              <a:rPr lang="nl-NL" b="1" dirty="0" smtClean="0"/>
              <a:t/>
            </a:r>
            <a:br>
              <a:rPr lang="nl-NL" b="1" dirty="0" smtClean="0"/>
            </a:br>
            <a:r>
              <a:rPr lang="nl-NL" b="1" dirty="0" smtClean="0"/>
              <a:t>EXAMENTRAINING 2019</a:t>
            </a:r>
            <a:endParaRPr lang="nl-NL" b="1" dirty="0"/>
          </a:p>
        </p:txBody>
      </p:sp>
      <p:sp>
        <p:nvSpPr>
          <p:cNvPr id="3" name="Ondertitel 2"/>
          <p:cNvSpPr>
            <a:spLocks noGrp="1"/>
          </p:cNvSpPr>
          <p:nvPr>
            <p:ph type="subTitle" idx="1"/>
          </p:nvPr>
        </p:nvSpPr>
        <p:spPr/>
        <p:txBody>
          <a:bodyPr>
            <a:normAutofit/>
          </a:bodyPr>
          <a:lstStyle/>
          <a:p>
            <a:pPr algn="l"/>
            <a:r>
              <a:rPr lang="nl-NL" sz="2800" dirty="0" smtClean="0"/>
              <a:t>Klas: 5H</a:t>
            </a:r>
          </a:p>
          <a:p>
            <a:pPr algn="l"/>
            <a:r>
              <a:rPr lang="nl-NL" sz="2800" dirty="0" smtClean="0"/>
              <a:t>Docent: Marjolein Kraayvanger </a:t>
            </a:r>
            <a:endParaRPr lang="nl-NL" sz="2800" dirty="0"/>
          </a:p>
        </p:txBody>
      </p:sp>
      <p:pic>
        <p:nvPicPr>
          <p:cNvPr id="5" name="image2.jpeg"/>
          <p:cNvPicPr/>
          <p:nvPr/>
        </p:nvPicPr>
        <p:blipFill>
          <a:blip r:embed="rId2" cstate="print"/>
          <a:stretch>
            <a:fillRect/>
          </a:stretch>
        </p:blipFill>
        <p:spPr>
          <a:xfrm>
            <a:off x="323528" y="4876006"/>
            <a:ext cx="2430966" cy="229268"/>
          </a:xfrm>
          <a:prstGeom prst="rect">
            <a:avLst/>
          </a:prstGeom>
        </p:spPr>
      </p:pic>
      <p:sp>
        <p:nvSpPr>
          <p:cNvPr id="151553" name="Rectangle 1"/>
          <p:cNvSpPr>
            <a:spLocks noChangeArrowheads="1"/>
          </p:cNvSpPr>
          <p:nvPr/>
        </p:nvSpPr>
        <p:spPr bwMode="auto">
          <a:xfrm>
            <a:off x="2843808" y="4803998"/>
            <a:ext cx="5136342"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van de Kamp, M.T. A. (2019). </a:t>
            </a:r>
            <a:r>
              <a:rPr lang="nl-NL" sz="800" i="1" dirty="0" smtClean="0">
                <a:latin typeface="Calibri" pitchFamily="34" charset="0"/>
                <a:ea typeface="Times New Roman" pitchFamily="18" charset="0"/>
                <a:cs typeface="Times New Roman" pitchFamily="18" charset="0"/>
              </a:rPr>
              <a:t>Examentraining </a:t>
            </a:r>
            <a:r>
              <a:rPr kumimoji="0" lang="nl-NL" sz="8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Kunst algemeen.</a:t>
            </a:r>
            <a:r>
              <a:rPr kumimoji="0" lang="nl-NL" sz="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Amsterdam; ILO UvA, </a:t>
            </a:r>
            <a:r>
              <a:rPr kumimoji="0" lang="nl-NL" sz="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Expertisecentrum-kunsttheorie</a:t>
            </a:r>
            <a:r>
              <a:rPr kumimoji="0" lang="nl-NL" sz="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nl-NL"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647568" y="2607754"/>
            <a:ext cx="2088232" cy="576064"/>
          </a:xfrm>
          <a:prstGeom prst="rightArrow">
            <a:avLst>
              <a:gd name="adj1" fmla="val 31475"/>
              <a:gd name="adj2" fmla="val 50713"/>
            </a:avLst>
          </a:prstGeom>
          <a:solidFill>
            <a:srgbClr val="D80230"/>
          </a:solidFill>
          <a:ln>
            <a:solidFill>
              <a:srgbClr val="D802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aphicFrame>
        <p:nvGraphicFramePr>
          <p:cNvPr id="10" name="Tabel 9"/>
          <p:cNvGraphicFramePr>
            <a:graphicFrameLocks noGrp="1"/>
          </p:cNvGraphicFramePr>
          <p:nvPr/>
        </p:nvGraphicFramePr>
        <p:xfrm>
          <a:off x="2699792" y="1491630"/>
          <a:ext cx="2952328" cy="2808312"/>
        </p:xfrm>
        <a:graphic>
          <a:graphicData uri="http://schemas.openxmlformats.org/drawingml/2006/table">
            <a:tbl>
              <a:tblPr/>
              <a:tblGrid>
                <a:gridCol w="590466">
                  <a:extLst>
                    <a:ext uri="{9D8B030D-6E8A-4147-A177-3AD203B41FA5}">
                      <a16:colId xmlns:a16="http://schemas.microsoft.com/office/drawing/2014/main" val="20000"/>
                    </a:ext>
                  </a:extLst>
                </a:gridCol>
                <a:gridCol w="2361862">
                  <a:extLst>
                    <a:ext uri="{9D8B030D-6E8A-4147-A177-3AD203B41FA5}">
                      <a16:colId xmlns:a16="http://schemas.microsoft.com/office/drawing/2014/main" val="20001"/>
                    </a:ext>
                  </a:extLst>
                </a:gridCol>
              </a:tblGrid>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CREEREN </a:t>
                      </a: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EVALUEREN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extLst>
                  <a:ext uri="{0D108BD9-81ED-4DB2-BD59-A6C34878D82A}">
                    <a16:rowId xmlns:a16="http://schemas.microsoft.com/office/drawing/2014/main" val="10001"/>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ANALYSEREN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extLst>
                  <a:ext uri="{0D108BD9-81ED-4DB2-BD59-A6C34878D82A}">
                    <a16:rowId xmlns:a16="http://schemas.microsoft.com/office/drawing/2014/main" val="10002"/>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TOEPASSEN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extLst>
                  <a:ext uri="{0D108BD9-81ED-4DB2-BD59-A6C34878D82A}">
                    <a16:rowId xmlns:a16="http://schemas.microsoft.com/office/drawing/2014/main" val="10003"/>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BEGRIJPEN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extLst>
                  <a:ext uri="{0D108BD9-81ED-4DB2-BD59-A6C34878D82A}">
                    <a16:rowId xmlns:a16="http://schemas.microsoft.com/office/drawing/2014/main" val="10004"/>
                  </a:ext>
                </a:extLst>
              </a:tr>
              <a:tr h="460082">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ONTHOUDEN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extLst>
                  <a:ext uri="{0D108BD9-81ED-4DB2-BD59-A6C34878D82A}">
                    <a16:rowId xmlns:a16="http://schemas.microsoft.com/office/drawing/2014/main" val="10005"/>
                  </a:ext>
                </a:extLst>
              </a:tr>
            </a:tbl>
          </a:graphicData>
        </a:graphic>
      </p:graphicFrame>
      <p:sp>
        <p:nvSpPr>
          <p:cNvPr id="8211" name="Titel 7"/>
          <p:cNvSpPr>
            <a:spLocks noGrp="1"/>
          </p:cNvSpPr>
          <p:nvPr>
            <p:ph type="title"/>
          </p:nvPr>
        </p:nvSpPr>
        <p:spPr>
          <a:xfrm>
            <a:off x="395536" y="771550"/>
            <a:ext cx="8208912" cy="432048"/>
          </a:xfrm>
          <a:solidFill>
            <a:srgbClr val="594C49"/>
          </a:solidFill>
        </p:spPr>
        <p:txBody>
          <a:bodyPr>
            <a:noAutofit/>
          </a:bodyPr>
          <a:lstStyle/>
          <a:p>
            <a:pPr algn="ctr"/>
            <a:r>
              <a:rPr lang="nl-NL" sz="3600" b="1" dirty="0" smtClean="0">
                <a:solidFill>
                  <a:schemeClr val="bg1"/>
                </a:solidFill>
              </a:rPr>
              <a:t>LEREN: VAN EENVOUDIG NAAR COMPLEX </a:t>
            </a:r>
          </a:p>
        </p:txBody>
      </p:sp>
      <p:sp>
        <p:nvSpPr>
          <p:cNvPr id="7" name="Tekstvak 6"/>
          <p:cNvSpPr txBox="1"/>
          <p:nvPr/>
        </p:nvSpPr>
        <p:spPr>
          <a:xfrm>
            <a:off x="1187624" y="3939902"/>
            <a:ext cx="1368152" cy="369332"/>
          </a:xfrm>
          <a:prstGeom prst="rect">
            <a:avLst/>
          </a:prstGeom>
          <a:noFill/>
        </p:spPr>
        <p:txBody>
          <a:bodyPr wrap="square" rtlCol="0">
            <a:spAutoFit/>
          </a:bodyPr>
          <a:lstStyle/>
          <a:p>
            <a:r>
              <a:rPr lang="nl-NL" dirty="0" smtClean="0"/>
              <a:t>eenvoudig</a:t>
            </a:r>
            <a:endParaRPr lang="nl-NL" dirty="0"/>
          </a:p>
        </p:txBody>
      </p:sp>
      <p:sp>
        <p:nvSpPr>
          <p:cNvPr id="8" name="Tekstvak 7"/>
          <p:cNvSpPr txBox="1"/>
          <p:nvPr/>
        </p:nvSpPr>
        <p:spPr>
          <a:xfrm>
            <a:off x="1115616" y="1491630"/>
            <a:ext cx="1368152" cy="369332"/>
          </a:xfrm>
          <a:prstGeom prst="rect">
            <a:avLst/>
          </a:prstGeom>
          <a:noFill/>
        </p:spPr>
        <p:txBody>
          <a:bodyPr wrap="square" rtlCol="0">
            <a:spAutoFit/>
          </a:bodyPr>
          <a:lstStyle/>
          <a:p>
            <a:r>
              <a:rPr lang="nl-NL" dirty="0" smtClean="0"/>
              <a:t>Complex</a:t>
            </a:r>
            <a:endParaRPr lang="nl-NL" dirty="0"/>
          </a:p>
        </p:txBody>
      </p:sp>
    </p:spTree>
    <p:extLst>
      <p:ext uri="{BB962C8B-B14F-4D97-AF65-F5344CB8AC3E}">
        <p14:creationId xmlns:p14="http://schemas.microsoft.com/office/powerpoint/2010/main" val="746585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43558"/>
            <a:ext cx="8136904" cy="504056"/>
          </a:xfrm>
          <a:solidFill>
            <a:srgbClr val="C5EFF7"/>
          </a:solidFill>
          <a:ln w="25400">
            <a:solidFill>
              <a:schemeClr val="bg1"/>
            </a:solidFill>
          </a:ln>
        </p:spPr>
        <p:txBody>
          <a:bodyPr>
            <a:normAutofit fontScale="90000"/>
          </a:bodyPr>
          <a:lstStyle/>
          <a:p>
            <a:r>
              <a:rPr lang="nl-NL" b="1" dirty="0" smtClean="0"/>
              <a:t> WAT IS ONTHOUDEN? </a:t>
            </a:r>
            <a:endParaRPr lang="nl-NL" b="1" dirty="0"/>
          </a:p>
        </p:txBody>
      </p:sp>
      <p:graphicFrame>
        <p:nvGraphicFramePr>
          <p:cNvPr id="4" name="Tabel 3"/>
          <p:cNvGraphicFramePr>
            <a:graphicFrameLocks noGrp="1"/>
          </p:cNvGraphicFramePr>
          <p:nvPr/>
        </p:nvGraphicFramePr>
        <p:xfrm>
          <a:off x="467544" y="1491630"/>
          <a:ext cx="8136904" cy="2956560"/>
        </p:xfrm>
        <a:graphic>
          <a:graphicData uri="http://schemas.openxmlformats.org/drawingml/2006/table">
            <a:tbl>
              <a:tblPr/>
              <a:tblGrid>
                <a:gridCol w="8136904">
                  <a:extLst>
                    <a:ext uri="{9D8B030D-6E8A-4147-A177-3AD203B41FA5}">
                      <a16:colId xmlns:a16="http://schemas.microsoft.com/office/drawing/2014/main" val="20000"/>
                    </a:ext>
                  </a:extLst>
                </a:gridCol>
              </a:tblGrid>
              <a:tr h="773793">
                <a:tc>
                  <a:txBody>
                    <a:bodyPr/>
                    <a:lstStyle/>
                    <a:p>
                      <a:pPr>
                        <a:spcAft>
                          <a:spcPts val="0"/>
                        </a:spcAft>
                      </a:pPr>
                      <a:r>
                        <a:rPr lang="nl-NL" sz="2000" b="1" dirty="0">
                          <a:latin typeface="Calibri"/>
                          <a:ea typeface="Times New Roman"/>
                          <a:cs typeface="Calibri"/>
                        </a:rPr>
                        <a:t>1: ONTHOUDEN</a:t>
                      </a:r>
                      <a:r>
                        <a:rPr lang="nl-NL" sz="2000" b="0" dirty="0">
                          <a:latin typeface="Calibri"/>
                          <a:ea typeface="Times New Roman"/>
                          <a:cs typeface="Times New Roman"/>
                        </a:rPr>
                        <a:t> </a:t>
                      </a:r>
                      <a:endParaRPr lang="nl-NL" sz="2000" b="1" dirty="0">
                        <a:latin typeface="Calibri"/>
                        <a:ea typeface="Times New Roman"/>
                        <a:cs typeface="Times New Roman"/>
                      </a:endParaRPr>
                    </a:p>
                    <a:p>
                      <a:pPr>
                        <a:spcAft>
                          <a:spcPts val="0"/>
                        </a:spcAft>
                      </a:pPr>
                      <a:r>
                        <a:rPr lang="nl-NL" sz="2000" b="0" dirty="0">
                          <a:latin typeface="Calibri"/>
                          <a:ea typeface="Times New Roman"/>
                          <a:cs typeface="Times New Roman"/>
                        </a:rPr>
                        <a:t>Het materiaal op dezelfde manier kunnen onthouden zoals het gepresenteerd </a:t>
                      </a:r>
                      <a:r>
                        <a:rPr lang="nl-NL" sz="2000" b="0" dirty="0" smtClean="0">
                          <a:latin typeface="Calibri"/>
                          <a:ea typeface="Times New Roman"/>
                          <a:cs typeface="Times New Roman"/>
                        </a:rPr>
                        <a:t>is (</a:t>
                      </a:r>
                      <a:r>
                        <a:rPr lang="nl-NL" sz="2000" b="0" i="1" dirty="0" smtClean="0">
                          <a:latin typeface="Calibri"/>
                          <a:ea typeface="Times New Roman"/>
                          <a:cs typeface="Times New Roman"/>
                        </a:rPr>
                        <a:t>in</a:t>
                      </a:r>
                      <a:r>
                        <a:rPr lang="nl-NL" sz="2000" b="0" i="1" baseline="0" dirty="0" smtClean="0">
                          <a:latin typeface="Calibri"/>
                          <a:ea typeface="Times New Roman"/>
                          <a:cs typeface="Times New Roman"/>
                        </a:rPr>
                        <a:t> de methode, in de les, in algemeen erkende bronnen – waaronder de examenstof in de syllabus</a:t>
                      </a:r>
                      <a:r>
                        <a:rPr lang="nl-NL" sz="2000" b="0" baseline="0" dirty="0" smtClean="0">
                          <a:latin typeface="Calibri"/>
                          <a:ea typeface="Times New Roman"/>
                          <a:cs typeface="Times New Roman"/>
                        </a:rPr>
                        <a:t>)</a:t>
                      </a:r>
                      <a:r>
                        <a:rPr lang="nl-NL" sz="2000" b="0" dirty="0" smtClean="0">
                          <a:latin typeface="Calibri"/>
                          <a:ea typeface="Times New Roman"/>
                          <a:cs typeface="Times New Roman"/>
                        </a:rPr>
                        <a:t>. </a:t>
                      </a:r>
                      <a:endParaRPr lang="nl-NL" sz="2000" b="1" dirty="0">
                        <a:latin typeface="Calibri"/>
                        <a:ea typeface="Times New Roman"/>
                        <a:cs typeface="Times New Roman"/>
                      </a:endParaRPr>
                    </a:p>
                    <a:p>
                      <a:pPr>
                        <a:spcAft>
                          <a:spcPts val="0"/>
                        </a:spcAft>
                      </a:pPr>
                      <a:endParaRPr lang="en-US" sz="2000" b="1" kern="1200" dirty="0" smtClean="0">
                        <a:solidFill>
                          <a:schemeClr val="tx1"/>
                        </a:solidFill>
                        <a:latin typeface="+mn-lt"/>
                        <a:ea typeface="+mn-ea"/>
                        <a:cs typeface="+mn-cs"/>
                      </a:endParaRPr>
                    </a:p>
                    <a:p>
                      <a:pPr>
                        <a:spcAft>
                          <a:spcPts val="0"/>
                        </a:spcAft>
                      </a:pPr>
                      <a:endParaRPr lang="en-US" sz="2000" b="1" kern="1200" dirty="0" smtClean="0">
                        <a:solidFill>
                          <a:schemeClr val="tx1"/>
                        </a:solidFill>
                        <a:latin typeface="+mn-lt"/>
                        <a:ea typeface="+mn-ea"/>
                        <a:cs typeface="+mn-cs"/>
                      </a:endParaRPr>
                    </a:p>
                    <a:p>
                      <a:pPr>
                        <a:spcAft>
                          <a:spcPts val="0"/>
                        </a:spcAft>
                      </a:pPr>
                      <a:r>
                        <a:rPr lang="en-US" sz="2000" b="1" kern="1200" dirty="0" err="1" smtClean="0">
                          <a:solidFill>
                            <a:schemeClr val="tx1"/>
                          </a:solidFill>
                          <a:latin typeface="+mn-lt"/>
                          <a:ea typeface="+mn-ea"/>
                          <a:cs typeface="+mn-cs"/>
                        </a:rPr>
                        <a:t>Vraagvoorb</a:t>
                      </a:r>
                      <a:r>
                        <a:rPr lang="en-US" sz="2000" b="1" kern="1200" baseline="0" dirty="0" err="1" smtClean="0">
                          <a:solidFill>
                            <a:schemeClr val="tx1"/>
                          </a:solidFill>
                          <a:latin typeface="+mn-lt"/>
                          <a:ea typeface="+mn-ea"/>
                          <a:cs typeface="+mn-cs"/>
                        </a:rPr>
                        <a:t>eelden</a:t>
                      </a:r>
                      <a:r>
                        <a:rPr lang="en-US" sz="2000" b="1" kern="1200" baseline="0" dirty="0" smtClean="0">
                          <a:solidFill>
                            <a:schemeClr val="tx1"/>
                          </a:solidFill>
                          <a:latin typeface="+mn-lt"/>
                          <a:ea typeface="+mn-ea"/>
                          <a:cs typeface="+mn-cs"/>
                        </a:rPr>
                        <a:t>: </a:t>
                      </a:r>
                      <a:endParaRPr lang="en-US" sz="2000" b="0" kern="1200" dirty="0" smtClean="0">
                        <a:solidFill>
                          <a:schemeClr val="tx1"/>
                        </a:solidFill>
                        <a:latin typeface="+mn-lt"/>
                        <a:ea typeface="+mn-ea"/>
                        <a:cs typeface="+mn-cs"/>
                      </a:endParaRPr>
                    </a:p>
                    <a:p>
                      <a:pPr>
                        <a:spcAft>
                          <a:spcPts val="0"/>
                        </a:spcAft>
                        <a:buFont typeface="Arial" pitchFamily="34" charset="0"/>
                        <a:buChar char="•"/>
                      </a:pPr>
                      <a:r>
                        <a:rPr lang="en-US" sz="2000" b="0" kern="1200" dirty="0" smtClean="0">
                          <a:solidFill>
                            <a:schemeClr val="tx1"/>
                          </a:solidFill>
                          <a:latin typeface="+mn-lt"/>
                          <a:ea typeface="+mn-ea"/>
                          <a:cs typeface="+mn-cs"/>
                        </a:rPr>
                        <a:t> </a:t>
                      </a:r>
                      <a:r>
                        <a:rPr lang="en-US" sz="2000" b="0" i="1" kern="1200" dirty="0" err="1" smtClean="0">
                          <a:solidFill>
                            <a:schemeClr val="tx1"/>
                          </a:solidFill>
                          <a:latin typeface="Calibri" pitchFamily="34" charset="0"/>
                          <a:ea typeface="+mn-ea"/>
                          <a:cs typeface="+mn-cs"/>
                        </a:rPr>
                        <a:t>Noem</a:t>
                      </a:r>
                      <a:r>
                        <a:rPr lang="en-US" sz="2000" b="0" i="1" kern="1200" dirty="0" smtClean="0">
                          <a:solidFill>
                            <a:schemeClr val="tx1"/>
                          </a:solidFill>
                          <a:latin typeface="Calibri" pitchFamily="34" charset="0"/>
                          <a:ea typeface="+mn-ea"/>
                          <a:cs typeface="+mn-cs"/>
                        </a:rPr>
                        <a:t>...</a:t>
                      </a:r>
                      <a:r>
                        <a:rPr lang="en-US" sz="2000" b="0" i="1" kern="1200" dirty="0" err="1" smtClean="0">
                          <a:solidFill>
                            <a:schemeClr val="tx1"/>
                          </a:solidFill>
                          <a:latin typeface="Calibri" pitchFamily="34" charset="0"/>
                          <a:ea typeface="+mn-ea"/>
                          <a:cs typeface="+mn-cs"/>
                        </a:rPr>
                        <a:t>aspecten</a:t>
                      </a:r>
                      <a:r>
                        <a:rPr lang="en-US" sz="2000" b="0" i="1" kern="1200" dirty="0" smtClean="0">
                          <a:solidFill>
                            <a:schemeClr val="tx1"/>
                          </a:solidFill>
                          <a:latin typeface="Calibri" pitchFamily="34" charset="0"/>
                          <a:ea typeface="+mn-ea"/>
                          <a:cs typeface="+mn-cs"/>
                        </a:rPr>
                        <a:t>/</a:t>
                      </a:r>
                      <a:r>
                        <a:rPr lang="en-US" sz="2000" b="0" i="1" kern="1200" dirty="0" err="1" smtClean="0">
                          <a:solidFill>
                            <a:schemeClr val="tx1"/>
                          </a:solidFill>
                          <a:latin typeface="Calibri" pitchFamily="34" charset="0"/>
                          <a:ea typeface="+mn-ea"/>
                          <a:cs typeface="+mn-cs"/>
                        </a:rPr>
                        <a:t>kenmerken</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Geef</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aan</a:t>
                      </a:r>
                      <a:r>
                        <a:rPr lang="en-US" sz="2000" b="0" i="1" kern="1200" dirty="0" smtClean="0">
                          <a:solidFill>
                            <a:schemeClr val="tx1"/>
                          </a:solidFill>
                          <a:latin typeface="Calibri" pitchFamily="34" charset="0"/>
                          <a:ea typeface="+mn-ea"/>
                          <a:cs typeface="+mn-cs"/>
                        </a:rPr>
                        <a:t>….</a:t>
                      </a:r>
                      <a:r>
                        <a:rPr lang="en-US" sz="2000" b="0" i="1" kern="1200" dirty="0" err="1" smtClean="0">
                          <a:solidFill>
                            <a:schemeClr val="tx1"/>
                          </a:solidFill>
                          <a:latin typeface="Calibri" pitchFamily="34" charset="0"/>
                          <a:ea typeface="+mn-ea"/>
                          <a:cs typeface="+mn-cs"/>
                        </a:rPr>
                        <a:t>definitie</a:t>
                      </a:r>
                      <a:r>
                        <a:rPr lang="en-US" sz="2000" b="0" i="1" kern="1200" dirty="0" smtClean="0">
                          <a:solidFill>
                            <a:schemeClr val="tx1"/>
                          </a:solidFill>
                          <a:latin typeface="Calibri" pitchFamily="34" charset="0"/>
                          <a:ea typeface="+mn-ea"/>
                          <a:cs typeface="+mn-cs"/>
                        </a:rPr>
                        <a:t> </a:t>
                      </a:r>
                    </a:p>
                    <a:p>
                      <a:pPr>
                        <a:spcAft>
                          <a:spcPts val="0"/>
                        </a:spcAft>
                        <a:buFont typeface="Arial" pitchFamily="34" charset="0"/>
                        <a:buChar char="•"/>
                      </a:pP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Beschrijf</a:t>
                      </a:r>
                      <a:r>
                        <a:rPr lang="en-US" sz="2000" b="0" i="1" kern="1200" dirty="0" smtClean="0">
                          <a:solidFill>
                            <a:schemeClr val="tx1"/>
                          </a:solidFill>
                          <a:latin typeface="Calibri" pitchFamily="34" charset="0"/>
                          <a:ea typeface="+mn-ea"/>
                          <a:cs typeface="+mn-cs"/>
                        </a:rPr>
                        <a:t>...</a:t>
                      </a:r>
                      <a:r>
                        <a:rPr lang="en-US" sz="2000" b="0" i="1" kern="1200" dirty="0" err="1" smtClean="0">
                          <a:solidFill>
                            <a:schemeClr val="tx1"/>
                          </a:solidFill>
                          <a:latin typeface="Calibri" pitchFamily="34" charset="0"/>
                          <a:ea typeface="+mn-ea"/>
                          <a:cs typeface="+mn-cs"/>
                        </a:rPr>
                        <a:t>aspecten</a:t>
                      </a:r>
                      <a:r>
                        <a:rPr lang="en-US" sz="2000" b="0" i="1" kern="1200" dirty="0" smtClean="0">
                          <a:solidFill>
                            <a:schemeClr val="tx1"/>
                          </a:solidFill>
                          <a:latin typeface="Calibri" pitchFamily="34" charset="0"/>
                          <a:ea typeface="+mn-ea"/>
                          <a:cs typeface="+mn-cs"/>
                        </a:rPr>
                        <a:t>/</a:t>
                      </a:r>
                      <a:r>
                        <a:rPr lang="en-US" sz="2000" b="0" i="1" kern="1200" dirty="0" err="1" smtClean="0">
                          <a:solidFill>
                            <a:schemeClr val="tx1"/>
                          </a:solidFill>
                          <a:latin typeface="Calibri" pitchFamily="34" charset="0"/>
                          <a:ea typeface="+mn-ea"/>
                          <a:cs typeface="+mn-cs"/>
                        </a:rPr>
                        <a:t>kenmerken</a:t>
                      </a:r>
                      <a:endParaRPr lang="en-US" sz="2000" b="0" i="1" kern="1200" dirty="0" smtClean="0">
                        <a:solidFill>
                          <a:schemeClr val="tx1"/>
                        </a:solidFill>
                        <a:latin typeface="Calibri" pitchFamily="34" charset="0"/>
                        <a:ea typeface="+mn-ea"/>
                        <a:cs typeface="+mn-cs"/>
                      </a:endParaRPr>
                    </a:p>
                    <a:p>
                      <a:pPr>
                        <a:spcAft>
                          <a:spcPts val="0"/>
                        </a:spcAft>
                        <a:buFont typeface="Arial" pitchFamily="34" charset="0"/>
                        <a:buNone/>
                      </a:pPr>
                      <a:endParaRPr lang="nl-NL" sz="1400" b="0" dirty="0">
                        <a:latin typeface="Calibri"/>
                        <a:ea typeface="Times New Roman"/>
                        <a:cs typeface="Times New Roman"/>
                      </a:endParaRPr>
                    </a:p>
                  </a:txBody>
                  <a:tcPr marL="64483" marR="64483"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5EFF7"/>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71550"/>
            <a:ext cx="8280920" cy="448072"/>
          </a:xfrm>
          <a:solidFill>
            <a:srgbClr val="C5EFF7"/>
          </a:solidFill>
          <a:ln w="25400">
            <a:solidFill>
              <a:schemeClr val="bg1"/>
            </a:solidFill>
          </a:ln>
        </p:spPr>
        <p:txBody>
          <a:bodyPr>
            <a:normAutofit fontScale="90000"/>
          </a:bodyPr>
          <a:lstStyle/>
          <a:p>
            <a:r>
              <a:rPr lang="nl-NL" sz="2800" b="1" dirty="0" smtClean="0"/>
              <a:t>MASSACULTUUR – </a:t>
            </a:r>
            <a:r>
              <a:rPr lang="nl-NL" sz="2800" b="1" i="1" dirty="0" smtClean="0"/>
              <a:t>onthouden</a:t>
            </a:r>
            <a:r>
              <a:rPr lang="nl-NL" sz="2800" b="1" dirty="0" smtClean="0"/>
              <a:t>: definitie?</a:t>
            </a:r>
            <a:endParaRPr lang="nl-NL" sz="2800" b="1" dirty="0"/>
          </a:p>
        </p:txBody>
      </p:sp>
      <p:sp>
        <p:nvSpPr>
          <p:cNvPr id="6" name="Tijdelijke aanduiding voor inhoud 5"/>
          <p:cNvSpPr>
            <a:spLocks noGrp="1"/>
          </p:cNvSpPr>
          <p:nvPr>
            <p:ph idx="1"/>
          </p:nvPr>
        </p:nvSpPr>
        <p:spPr>
          <a:xfrm>
            <a:off x="467544" y="1347614"/>
            <a:ext cx="8280920" cy="3024336"/>
          </a:xfrm>
          <a:solidFill>
            <a:srgbClr val="C5EFF7"/>
          </a:solidFill>
          <a:ln w="25400">
            <a:solidFill>
              <a:schemeClr val="bg1"/>
            </a:solidFill>
          </a:ln>
        </p:spPr>
        <p:txBody>
          <a:bodyPr/>
          <a:lstStyle/>
          <a:p>
            <a:r>
              <a:rPr lang="nl-NL" sz="1600" b="1" dirty="0" smtClean="0"/>
              <a:t>VRAAG: Geef aan wat onder het begrip massacultuur moet worden verstaan. </a:t>
            </a:r>
          </a:p>
          <a:p>
            <a:r>
              <a:rPr lang="nl-NL" sz="1600" b="1" dirty="0" smtClean="0"/>
              <a:t>Massacultuur </a:t>
            </a:r>
            <a:r>
              <a:rPr lang="nl-NL" sz="1600" dirty="0" smtClean="0"/>
              <a:t>= de cultuur van de grote massa en gericht op de brede smaak van de massa, gekenmerkt door een bepaalde mate van onpersoonlijkheid en oppervlakkigheid. </a:t>
            </a:r>
            <a:r>
              <a:rPr lang="nl-NL" sz="1600" b="1" dirty="0" smtClean="0"/>
              <a:t>Massacultuur</a:t>
            </a:r>
            <a:r>
              <a:rPr lang="nl-NL" sz="1600" dirty="0" smtClean="0"/>
              <a:t> is een vorm van cultuurbeleving die samenhangt met industrialisatie en massamedia. Individuen ontlenen vanaf het einde van de twintigste eeuw hun culturele identiteit in grotere mate aan commerciële producten en aan de massamedia. </a:t>
            </a:r>
            <a:r>
              <a:rPr lang="nl-NL" sz="1000" i="1" dirty="0" smtClean="0"/>
              <a:t>(woordenboek en </a:t>
            </a:r>
            <a:r>
              <a:rPr lang="nl-NL" sz="1000" i="1" dirty="0" err="1" smtClean="0"/>
              <a:t>wikipedia</a:t>
            </a:r>
            <a:r>
              <a:rPr lang="nl-NL" sz="1000" i="1" dirty="0" smtClean="0"/>
              <a:t>)</a:t>
            </a:r>
          </a:p>
          <a:p>
            <a:pPr>
              <a:buNone/>
            </a:pPr>
            <a:r>
              <a:rPr lang="nl-NL" sz="1600" dirty="0" smtClean="0"/>
              <a:t/>
            </a:r>
            <a:br>
              <a:rPr lang="nl-NL" sz="1600" dirty="0" smtClean="0"/>
            </a:br>
            <a:endParaRPr lang="nl-NL" sz="1600" dirty="0"/>
          </a:p>
        </p:txBody>
      </p:sp>
      <p:pic>
        <p:nvPicPr>
          <p:cNvPr id="4" name="Picture 2" descr="Afbeeldingsresultaat voor andy warhol"/>
          <p:cNvPicPr>
            <a:picLocks noChangeAspect="1" noChangeArrowheads="1"/>
          </p:cNvPicPr>
          <p:nvPr/>
        </p:nvPicPr>
        <p:blipFill>
          <a:blip r:embed="rId2" cstate="print"/>
          <a:srcRect l="5397" t="15438" r="2859" b="12745"/>
          <a:stretch>
            <a:fillRect/>
          </a:stretch>
        </p:blipFill>
        <p:spPr bwMode="auto">
          <a:xfrm>
            <a:off x="6012160" y="3939902"/>
            <a:ext cx="936104" cy="936104"/>
          </a:xfrm>
          <a:prstGeom prst="rect">
            <a:avLst/>
          </a:prstGeom>
          <a:noFill/>
        </p:spPr>
      </p:pic>
      <p:pic>
        <p:nvPicPr>
          <p:cNvPr id="5" name="Picture 4" descr="Afbeeldingsresultaat voor pop lichtenstein"/>
          <p:cNvPicPr>
            <a:picLocks noChangeAspect="1" noChangeArrowheads="1"/>
          </p:cNvPicPr>
          <p:nvPr/>
        </p:nvPicPr>
        <p:blipFill>
          <a:blip r:embed="rId3" cstate="print"/>
          <a:srcRect/>
          <a:stretch>
            <a:fillRect/>
          </a:stretch>
        </p:blipFill>
        <p:spPr bwMode="auto">
          <a:xfrm>
            <a:off x="7020272" y="3939902"/>
            <a:ext cx="939234" cy="936104"/>
          </a:xfrm>
          <a:prstGeom prst="rect">
            <a:avLst/>
          </a:prstGeom>
          <a:noFill/>
        </p:spPr>
      </p:pic>
      <p:pic>
        <p:nvPicPr>
          <p:cNvPr id="7" name="Picture 10" descr="http://farm1.static.flickr.com/33/56316700_21535d36fb.jpg"/>
          <p:cNvPicPr>
            <a:picLocks noChangeAspect="1" noChangeArrowheads="1"/>
          </p:cNvPicPr>
          <p:nvPr/>
        </p:nvPicPr>
        <p:blipFill>
          <a:blip r:embed="rId4" cstate="print"/>
          <a:srcRect/>
          <a:stretch>
            <a:fillRect/>
          </a:stretch>
        </p:blipFill>
        <p:spPr bwMode="auto">
          <a:xfrm>
            <a:off x="5292080" y="3939902"/>
            <a:ext cx="636876" cy="936104"/>
          </a:xfrm>
          <a:prstGeom prst="rect">
            <a:avLst/>
          </a:prstGeom>
          <a:noFill/>
          <a:ln w="9525">
            <a:noFill/>
            <a:miter lim="800000"/>
            <a:headEnd/>
            <a:tailEnd/>
          </a:ln>
        </p:spPr>
      </p:pic>
      <p:sp>
        <p:nvSpPr>
          <p:cNvPr id="8" name="Rechthoek 7"/>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Tree>
    <p:extLst>
      <p:ext uri="{BB962C8B-B14F-4D97-AF65-F5344CB8AC3E}">
        <p14:creationId xmlns:p14="http://schemas.microsoft.com/office/powerpoint/2010/main" val="1958267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647568" y="2607754"/>
            <a:ext cx="2088232" cy="576064"/>
          </a:xfrm>
          <a:prstGeom prst="rightArrow">
            <a:avLst>
              <a:gd name="adj1" fmla="val 31475"/>
              <a:gd name="adj2" fmla="val 50713"/>
            </a:avLst>
          </a:prstGeom>
          <a:solidFill>
            <a:srgbClr val="D80230"/>
          </a:solidFill>
          <a:ln>
            <a:solidFill>
              <a:srgbClr val="D802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aphicFrame>
        <p:nvGraphicFramePr>
          <p:cNvPr id="10" name="Tabel 9"/>
          <p:cNvGraphicFramePr>
            <a:graphicFrameLocks noGrp="1"/>
          </p:cNvGraphicFramePr>
          <p:nvPr/>
        </p:nvGraphicFramePr>
        <p:xfrm>
          <a:off x="2699792" y="1491630"/>
          <a:ext cx="2952328" cy="2808312"/>
        </p:xfrm>
        <a:graphic>
          <a:graphicData uri="http://schemas.openxmlformats.org/drawingml/2006/table">
            <a:tbl>
              <a:tblPr/>
              <a:tblGrid>
                <a:gridCol w="590466">
                  <a:extLst>
                    <a:ext uri="{9D8B030D-6E8A-4147-A177-3AD203B41FA5}">
                      <a16:colId xmlns:a16="http://schemas.microsoft.com/office/drawing/2014/main" val="20000"/>
                    </a:ext>
                  </a:extLst>
                </a:gridCol>
                <a:gridCol w="2361862">
                  <a:extLst>
                    <a:ext uri="{9D8B030D-6E8A-4147-A177-3AD203B41FA5}">
                      <a16:colId xmlns:a16="http://schemas.microsoft.com/office/drawing/2014/main" val="20001"/>
                    </a:ext>
                  </a:extLst>
                </a:gridCol>
              </a:tblGrid>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CREEREN </a:t>
                      </a: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EVALUEREN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extLst>
                  <a:ext uri="{0D108BD9-81ED-4DB2-BD59-A6C34878D82A}">
                    <a16:rowId xmlns:a16="http://schemas.microsoft.com/office/drawing/2014/main" val="10001"/>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ANALYSEREN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extLst>
                  <a:ext uri="{0D108BD9-81ED-4DB2-BD59-A6C34878D82A}">
                    <a16:rowId xmlns:a16="http://schemas.microsoft.com/office/drawing/2014/main" val="10002"/>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TOEPASSEN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extLst>
                  <a:ext uri="{0D108BD9-81ED-4DB2-BD59-A6C34878D82A}">
                    <a16:rowId xmlns:a16="http://schemas.microsoft.com/office/drawing/2014/main" val="10003"/>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BEGRIJPEN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extLst>
                  <a:ext uri="{0D108BD9-81ED-4DB2-BD59-A6C34878D82A}">
                    <a16:rowId xmlns:a16="http://schemas.microsoft.com/office/drawing/2014/main" val="10004"/>
                  </a:ext>
                </a:extLst>
              </a:tr>
              <a:tr h="460082">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ONTHOUDEN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extLst>
                  <a:ext uri="{0D108BD9-81ED-4DB2-BD59-A6C34878D82A}">
                    <a16:rowId xmlns:a16="http://schemas.microsoft.com/office/drawing/2014/main" val="10005"/>
                  </a:ext>
                </a:extLst>
              </a:tr>
            </a:tbl>
          </a:graphicData>
        </a:graphic>
      </p:graphicFrame>
      <p:sp>
        <p:nvSpPr>
          <p:cNvPr id="8211" name="Titel 7"/>
          <p:cNvSpPr>
            <a:spLocks noGrp="1"/>
          </p:cNvSpPr>
          <p:nvPr>
            <p:ph type="title"/>
          </p:nvPr>
        </p:nvSpPr>
        <p:spPr>
          <a:xfrm>
            <a:off x="395536" y="771550"/>
            <a:ext cx="8208912" cy="432048"/>
          </a:xfrm>
          <a:solidFill>
            <a:srgbClr val="594C49"/>
          </a:solidFill>
        </p:spPr>
        <p:txBody>
          <a:bodyPr>
            <a:noAutofit/>
          </a:bodyPr>
          <a:lstStyle/>
          <a:p>
            <a:pPr algn="ctr"/>
            <a:r>
              <a:rPr lang="nl-NL" sz="3600" b="1" dirty="0" smtClean="0">
                <a:solidFill>
                  <a:schemeClr val="bg1"/>
                </a:solidFill>
              </a:rPr>
              <a:t>LEREN: VAN EENVOUDIG NAAR COMPLEX </a:t>
            </a:r>
          </a:p>
        </p:txBody>
      </p:sp>
      <p:sp>
        <p:nvSpPr>
          <p:cNvPr id="7" name="Tekstvak 6"/>
          <p:cNvSpPr txBox="1"/>
          <p:nvPr/>
        </p:nvSpPr>
        <p:spPr>
          <a:xfrm>
            <a:off x="1187624" y="3939902"/>
            <a:ext cx="1368152" cy="369332"/>
          </a:xfrm>
          <a:prstGeom prst="rect">
            <a:avLst/>
          </a:prstGeom>
          <a:noFill/>
        </p:spPr>
        <p:txBody>
          <a:bodyPr wrap="square" rtlCol="0">
            <a:spAutoFit/>
          </a:bodyPr>
          <a:lstStyle/>
          <a:p>
            <a:r>
              <a:rPr lang="nl-NL" dirty="0" smtClean="0"/>
              <a:t>eenvoudig</a:t>
            </a:r>
            <a:endParaRPr lang="nl-NL" dirty="0"/>
          </a:p>
        </p:txBody>
      </p:sp>
      <p:sp>
        <p:nvSpPr>
          <p:cNvPr id="8" name="Tekstvak 7"/>
          <p:cNvSpPr txBox="1"/>
          <p:nvPr/>
        </p:nvSpPr>
        <p:spPr>
          <a:xfrm>
            <a:off x="1115616" y="1491630"/>
            <a:ext cx="1368152" cy="369332"/>
          </a:xfrm>
          <a:prstGeom prst="rect">
            <a:avLst/>
          </a:prstGeom>
          <a:noFill/>
        </p:spPr>
        <p:txBody>
          <a:bodyPr wrap="square" rtlCol="0">
            <a:spAutoFit/>
          </a:bodyPr>
          <a:lstStyle/>
          <a:p>
            <a:r>
              <a:rPr lang="nl-NL" dirty="0" smtClean="0"/>
              <a:t>Complex</a:t>
            </a:r>
            <a:endParaRPr lang="nl-NL" dirty="0"/>
          </a:p>
        </p:txBody>
      </p:sp>
    </p:spTree>
    <p:extLst>
      <p:ext uri="{BB962C8B-B14F-4D97-AF65-F5344CB8AC3E}">
        <p14:creationId xmlns:p14="http://schemas.microsoft.com/office/powerpoint/2010/main" val="746585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9542"/>
            <a:ext cx="8208912" cy="504056"/>
          </a:xfrm>
          <a:solidFill>
            <a:srgbClr val="D3FDE9"/>
          </a:solidFill>
          <a:ln w="25400">
            <a:solidFill>
              <a:schemeClr val="bg1"/>
            </a:solidFill>
          </a:ln>
        </p:spPr>
        <p:txBody>
          <a:bodyPr>
            <a:normAutofit fontScale="90000"/>
          </a:bodyPr>
          <a:lstStyle/>
          <a:p>
            <a:r>
              <a:rPr lang="nl-NL" dirty="0" smtClean="0"/>
              <a:t> </a:t>
            </a:r>
            <a:r>
              <a:rPr lang="nl-NL" b="1" dirty="0" smtClean="0"/>
              <a:t>WAT IS BEGRIJPEN? </a:t>
            </a:r>
            <a:endParaRPr lang="nl-NL" b="1" dirty="0"/>
          </a:p>
        </p:txBody>
      </p:sp>
      <p:graphicFrame>
        <p:nvGraphicFramePr>
          <p:cNvPr id="3" name="Tabel 2"/>
          <p:cNvGraphicFramePr>
            <a:graphicFrameLocks noGrp="1"/>
          </p:cNvGraphicFramePr>
          <p:nvPr/>
        </p:nvGraphicFramePr>
        <p:xfrm>
          <a:off x="467544" y="1347614"/>
          <a:ext cx="8208912" cy="3352800"/>
        </p:xfrm>
        <a:graphic>
          <a:graphicData uri="http://schemas.openxmlformats.org/drawingml/2006/table">
            <a:tbl>
              <a:tblPr/>
              <a:tblGrid>
                <a:gridCol w="8208912">
                  <a:extLst>
                    <a:ext uri="{9D8B030D-6E8A-4147-A177-3AD203B41FA5}">
                      <a16:colId xmlns:a16="http://schemas.microsoft.com/office/drawing/2014/main" val="20000"/>
                    </a:ext>
                  </a:extLst>
                </a:gridCol>
              </a:tblGrid>
              <a:tr h="2450343">
                <a:tc>
                  <a:txBody>
                    <a:bodyPr/>
                    <a:lstStyle/>
                    <a:p>
                      <a:pPr>
                        <a:spcAft>
                          <a:spcPts val="0"/>
                        </a:spcAft>
                      </a:pPr>
                      <a:r>
                        <a:rPr lang="nl-NL" sz="2000" b="1" dirty="0">
                          <a:latin typeface="Calibri"/>
                          <a:ea typeface="Times New Roman"/>
                          <a:cs typeface="Calibri"/>
                        </a:rPr>
                        <a:t>2: BEGRIJPEN</a:t>
                      </a:r>
                      <a:r>
                        <a:rPr lang="nl-NL" sz="2000" b="0" dirty="0">
                          <a:latin typeface="Calibri"/>
                          <a:ea typeface="Times New Roman"/>
                          <a:cs typeface="Times New Roman"/>
                        </a:rPr>
                        <a:t> </a:t>
                      </a:r>
                      <a:endParaRPr lang="nl-NL" sz="2000" b="1" dirty="0">
                        <a:latin typeface="Calibri"/>
                        <a:ea typeface="Times New Roman"/>
                        <a:cs typeface="Times New Roman"/>
                      </a:endParaRPr>
                    </a:p>
                    <a:p>
                      <a:pPr>
                        <a:spcAft>
                          <a:spcPts val="0"/>
                        </a:spcAft>
                      </a:pPr>
                      <a:r>
                        <a:rPr lang="nl-NL" sz="2000" b="0" dirty="0">
                          <a:latin typeface="Calibri"/>
                          <a:ea typeface="Times New Roman"/>
                          <a:cs typeface="Times New Roman"/>
                        </a:rPr>
                        <a:t>Betekenis kunnen construeren via verbale, geschreven en grafische communicatie van instructie-inhouden, zoals dat tijdens lessen, in boeken en via computers en monitors gepresenteerd is. Verbanden leggen tussen voorkennis en nieuwe kennis. </a:t>
                      </a:r>
                      <a:endParaRPr lang="nl-NL" sz="2000" b="1" dirty="0">
                        <a:latin typeface="Calibri"/>
                        <a:ea typeface="Times New Roman"/>
                        <a:cs typeface="Times New Roman"/>
                      </a:endParaRPr>
                    </a:p>
                    <a:p>
                      <a:pPr>
                        <a:spcAft>
                          <a:spcPts val="0"/>
                        </a:spcAft>
                      </a:pPr>
                      <a:endParaRPr lang="nl-NL" sz="2000" b="1" dirty="0" smtClean="0">
                        <a:latin typeface="Calibri" pitchFamily="34" charset="0"/>
                        <a:ea typeface="Times New Roman"/>
                        <a:cs typeface="Times New Roman"/>
                      </a:endParaRPr>
                    </a:p>
                    <a:p>
                      <a:pPr>
                        <a:spcAft>
                          <a:spcPts val="0"/>
                        </a:spcAft>
                      </a:pPr>
                      <a:r>
                        <a:rPr lang="nl-NL" sz="2000" b="1" dirty="0" smtClean="0">
                          <a:latin typeface="Calibri" pitchFamily="34" charset="0"/>
                          <a:ea typeface="Times New Roman"/>
                          <a:cs typeface="Times New Roman"/>
                        </a:rPr>
                        <a:t>Vraagvoorbeelden:</a:t>
                      </a:r>
                      <a:r>
                        <a:rPr lang="nl-NL" sz="2000" b="1" baseline="0" dirty="0" smtClean="0">
                          <a:latin typeface="Calibri" pitchFamily="34" charset="0"/>
                          <a:ea typeface="Times New Roman"/>
                          <a:cs typeface="Times New Roman"/>
                        </a:rPr>
                        <a:t> </a:t>
                      </a:r>
                    </a:p>
                    <a:p>
                      <a:r>
                        <a:rPr lang="en-US" sz="2000" b="0" i="1" kern="1200" dirty="0" err="1" smtClean="0">
                          <a:solidFill>
                            <a:schemeClr val="tx1"/>
                          </a:solidFill>
                          <a:latin typeface="Calibri" pitchFamily="34" charset="0"/>
                          <a:ea typeface="+mn-ea"/>
                          <a:cs typeface="+mn-cs"/>
                        </a:rPr>
                        <a:t>Beschrijf</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aan</a:t>
                      </a:r>
                      <a:r>
                        <a:rPr lang="en-US" sz="2000" b="0" i="1" kern="1200" dirty="0" smtClean="0">
                          <a:solidFill>
                            <a:schemeClr val="tx1"/>
                          </a:solidFill>
                          <a:latin typeface="Calibri" pitchFamily="34" charset="0"/>
                          <a:ea typeface="+mn-ea"/>
                          <a:cs typeface="+mn-cs"/>
                        </a:rPr>
                        <a:t> de hand van.... Leg </a:t>
                      </a:r>
                      <a:r>
                        <a:rPr lang="en-US" sz="2000" b="0" i="1" kern="1200" dirty="0" err="1" smtClean="0">
                          <a:solidFill>
                            <a:schemeClr val="tx1"/>
                          </a:solidFill>
                          <a:latin typeface="Calibri" pitchFamily="34" charset="0"/>
                          <a:ea typeface="+mn-ea"/>
                          <a:cs typeface="+mn-cs"/>
                        </a:rPr>
                        <a:t>uit</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waarom</a:t>
                      </a:r>
                      <a:r>
                        <a:rPr lang="en-US" sz="2000" b="0" i="1" kern="1200" dirty="0" smtClean="0">
                          <a:solidFill>
                            <a:schemeClr val="tx1"/>
                          </a:solidFill>
                          <a:latin typeface="Calibri" pitchFamily="34" charset="0"/>
                          <a:ea typeface="+mn-ea"/>
                          <a:cs typeface="+mn-cs"/>
                        </a:rPr>
                        <a:t>...</a:t>
                      </a:r>
                      <a:r>
                        <a:rPr lang="nl-NL" sz="2000" b="0" i="1" kern="1200" baseline="0" dirty="0" smtClean="0">
                          <a:solidFill>
                            <a:schemeClr val="tx1"/>
                          </a:solidFill>
                          <a:latin typeface="Calibri" pitchFamily="34" charset="0"/>
                          <a:ea typeface="+mn-ea"/>
                          <a:cs typeface="+mn-cs"/>
                        </a:rPr>
                        <a:t> </a:t>
                      </a:r>
                      <a:r>
                        <a:rPr lang="en-US" sz="2000" b="0" i="1" kern="1200" dirty="0" smtClean="0">
                          <a:solidFill>
                            <a:schemeClr val="tx1"/>
                          </a:solidFill>
                          <a:latin typeface="Calibri" pitchFamily="34" charset="0"/>
                          <a:ea typeface="+mn-ea"/>
                          <a:cs typeface="+mn-cs"/>
                        </a:rPr>
                        <a:t>Leg </a:t>
                      </a:r>
                      <a:r>
                        <a:rPr lang="en-US" sz="2000" b="0" i="1" kern="1200" dirty="0" err="1" smtClean="0">
                          <a:solidFill>
                            <a:schemeClr val="tx1"/>
                          </a:solidFill>
                          <a:latin typeface="Calibri" pitchFamily="34" charset="0"/>
                          <a:ea typeface="+mn-ea"/>
                          <a:cs typeface="+mn-cs"/>
                        </a:rPr>
                        <a:t>uit</a:t>
                      </a:r>
                      <a:r>
                        <a:rPr lang="en-US" sz="2000" b="0" i="1" kern="1200" dirty="0" smtClean="0">
                          <a:solidFill>
                            <a:schemeClr val="tx1"/>
                          </a:solidFill>
                          <a:latin typeface="Calibri" pitchFamily="34" charset="0"/>
                          <a:ea typeface="+mn-ea"/>
                          <a:cs typeface="+mn-cs"/>
                        </a:rPr>
                        <a:t> hoe/op </a:t>
                      </a:r>
                      <a:r>
                        <a:rPr lang="en-US" sz="2000" b="0" i="1" kern="1200" dirty="0" err="1" smtClean="0">
                          <a:solidFill>
                            <a:schemeClr val="tx1"/>
                          </a:solidFill>
                          <a:latin typeface="Calibri" pitchFamily="34" charset="0"/>
                          <a:ea typeface="+mn-ea"/>
                          <a:cs typeface="+mn-cs"/>
                        </a:rPr>
                        <a:t>welke</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manier</a:t>
                      </a:r>
                      <a:r>
                        <a:rPr lang="en-US" sz="2000" b="0" i="1" kern="1200" dirty="0" smtClean="0">
                          <a:solidFill>
                            <a:schemeClr val="tx1"/>
                          </a:solidFill>
                          <a:latin typeface="Calibri" pitchFamily="34" charset="0"/>
                          <a:ea typeface="+mn-ea"/>
                          <a:cs typeface="+mn-cs"/>
                        </a:rPr>
                        <a:t> .... Leg </a:t>
                      </a:r>
                      <a:r>
                        <a:rPr lang="en-US" sz="2000" b="0" i="1" kern="1200" dirty="0" err="1" smtClean="0">
                          <a:solidFill>
                            <a:schemeClr val="tx1"/>
                          </a:solidFill>
                          <a:latin typeface="Calibri" pitchFamily="34" charset="0"/>
                          <a:ea typeface="+mn-ea"/>
                          <a:cs typeface="+mn-cs"/>
                        </a:rPr>
                        <a:t>uit</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wat</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bedoeld</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wordt</a:t>
                      </a:r>
                      <a:r>
                        <a:rPr lang="en-US" sz="2000" b="0" i="1" kern="1200" dirty="0" smtClean="0">
                          <a:solidFill>
                            <a:schemeClr val="tx1"/>
                          </a:solidFill>
                          <a:latin typeface="Calibri" pitchFamily="34" charset="0"/>
                          <a:ea typeface="+mn-ea"/>
                          <a:cs typeface="+mn-cs"/>
                        </a:rPr>
                        <a:t> met... </a:t>
                      </a:r>
                      <a:r>
                        <a:rPr lang="en-US" sz="2000" b="0" i="1" kern="1200" dirty="0" err="1" smtClean="0">
                          <a:solidFill>
                            <a:schemeClr val="tx1"/>
                          </a:solidFill>
                          <a:latin typeface="Calibri" pitchFamily="34" charset="0"/>
                          <a:ea typeface="+mn-ea"/>
                          <a:cs typeface="+mn-cs"/>
                        </a:rPr>
                        <a:t>Typeer</a:t>
                      </a:r>
                      <a:r>
                        <a:rPr lang="en-US" sz="2000" b="0" i="1" kern="1200" dirty="0" smtClean="0">
                          <a:solidFill>
                            <a:schemeClr val="tx1"/>
                          </a:solidFill>
                          <a:latin typeface="Calibri" pitchFamily="34" charset="0"/>
                          <a:ea typeface="+mn-ea"/>
                          <a:cs typeface="+mn-cs"/>
                        </a:rPr>
                        <a:t>....</a:t>
                      </a:r>
                      <a:r>
                        <a:rPr lang="en-US" sz="2000" b="0" i="1" kern="1200" dirty="0" err="1" smtClean="0">
                          <a:solidFill>
                            <a:schemeClr val="tx1"/>
                          </a:solidFill>
                          <a:latin typeface="Calibri" pitchFamily="34" charset="0"/>
                          <a:ea typeface="+mn-ea"/>
                          <a:cs typeface="+mn-cs"/>
                        </a:rPr>
                        <a:t>Geef</a:t>
                      </a:r>
                      <a:r>
                        <a:rPr lang="en-US" sz="2000" b="0" i="1" kern="1200" dirty="0" smtClean="0">
                          <a:solidFill>
                            <a:schemeClr val="tx1"/>
                          </a:solidFill>
                          <a:latin typeface="Calibri" pitchFamily="34" charset="0"/>
                          <a:ea typeface="+mn-ea"/>
                          <a:cs typeface="+mn-cs"/>
                        </a:rPr>
                        <a:t> de </a:t>
                      </a:r>
                      <a:r>
                        <a:rPr lang="en-US" sz="2000" b="0" i="1" kern="1200" dirty="0" err="1" smtClean="0">
                          <a:solidFill>
                            <a:schemeClr val="tx1"/>
                          </a:solidFill>
                          <a:latin typeface="Calibri" pitchFamily="34" charset="0"/>
                          <a:ea typeface="+mn-ea"/>
                          <a:cs typeface="+mn-cs"/>
                        </a:rPr>
                        <a:t>oorzaken</a:t>
                      </a:r>
                      <a:r>
                        <a:rPr lang="en-US" sz="2000" b="0" i="1" kern="1200" dirty="0" smtClean="0">
                          <a:solidFill>
                            <a:schemeClr val="tx1"/>
                          </a:solidFill>
                          <a:latin typeface="Calibri" pitchFamily="34" charset="0"/>
                          <a:ea typeface="+mn-ea"/>
                          <a:cs typeface="+mn-cs"/>
                        </a:rPr>
                        <a:t> van... </a:t>
                      </a:r>
                      <a:r>
                        <a:rPr lang="en-US" sz="2000" b="0" i="1" kern="1200" dirty="0" err="1" smtClean="0">
                          <a:solidFill>
                            <a:schemeClr val="tx1"/>
                          </a:solidFill>
                          <a:latin typeface="Calibri" pitchFamily="34" charset="0"/>
                          <a:ea typeface="+mn-ea"/>
                          <a:cs typeface="+mn-cs"/>
                        </a:rPr>
                        <a:t>Beschrijf</a:t>
                      </a:r>
                      <a:r>
                        <a:rPr lang="en-US" sz="2000" b="0" i="1" kern="1200" dirty="0" smtClean="0">
                          <a:solidFill>
                            <a:schemeClr val="tx1"/>
                          </a:solidFill>
                          <a:latin typeface="Calibri" pitchFamily="34" charset="0"/>
                          <a:ea typeface="+mn-ea"/>
                          <a:cs typeface="+mn-cs"/>
                        </a:rPr>
                        <a:t> in </a:t>
                      </a:r>
                      <a:r>
                        <a:rPr lang="en-US" sz="2000" b="0" i="1" kern="1200" dirty="0" err="1" smtClean="0">
                          <a:solidFill>
                            <a:schemeClr val="tx1"/>
                          </a:solidFill>
                          <a:latin typeface="Calibri" pitchFamily="34" charset="0"/>
                          <a:ea typeface="+mn-ea"/>
                          <a:cs typeface="+mn-cs"/>
                        </a:rPr>
                        <a:t>eigen</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woorden</a:t>
                      </a:r>
                      <a:r>
                        <a:rPr lang="en-US" sz="2000" b="0" i="1" kern="1200" dirty="0" smtClean="0">
                          <a:solidFill>
                            <a:schemeClr val="tx1"/>
                          </a:solidFill>
                          <a:latin typeface="Calibri" pitchFamily="34" charset="0"/>
                          <a:ea typeface="+mn-ea"/>
                          <a:cs typeface="+mn-cs"/>
                        </a:rPr>
                        <a:t>....</a:t>
                      </a:r>
                      <a:r>
                        <a:rPr lang="en-US" sz="2000" b="0" i="1" kern="1200" dirty="0" err="1" smtClean="0">
                          <a:solidFill>
                            <a:schemeClr val="tx1"/>
                          </a:solidFill>
                          <a:latin typeface="Calibri" pitchFamily="34" charset="0"/>
                          <a:ea typeface="+mn-ea"/>
                          <a:cs typeface="+mn-cs"/>
                        </a:rPr>
                        <a:t>Verklaar</a:t>
                      </a:r>
                      <a:r>
                        <a:rPr lang="en-US" sz="2000" b="0" i="1" kern="1200" dirty="0" smtClean="0">
                          <a:solidFill>
                            <a:schemeClr val="tx1"/>
                          </a:solidFill>
                          <a:latin typeface="Calibri" pitchFamily="34" charset="0"/>
                          <a:ea typeface="+mn-ea"/>
                          <a:cs typeface="+mn-cs"/>
                        </a:rPr>
                        <a:t>….</a:t>
                      </a:r>
                    </a:p>
                    <a:p>
                      <a:endParaRPr lang="nl-NL" sz="2000" b="0" i="1" dirty="0">
                        <a:latin typeface="Calibri" pitchFamily="34" charset="0"/>
                        <a:ea typeface="Times New Roman"/>
                        <a:cs typeface="Times New Roman"/>
                      </a:endParaRPr>
                    </a:p>
                  </a:txBody>
                  <a:tcPr marL="64483" marR="64483"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3FDE9"/>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4499992" y="771550"/>
            <a:ext cx="3816424" cy="558061"/>
          </a:xfrm>
          <a:solidFill>
            <a:srgbClr val="0070C0"/>
          </a:solidFill>
        </p:spPr>
        <p:txBody>
          <a:bodyPr>
            <a:noAutofit/>
          </a:bodyPr>
          <a:lstStyle/>
          <a:p>
            <a:pPr algn="l"/>
            <a:r>
              <a:rPr lang="nl-NL" sz="3600" b="1" dirty="0" smtClean="0">
                <a:solidFill>
                  <a:schemeClr val="bg1"/>
                </a:solidFill>
              </a:rPr>
              <a:t> KERNCONCEPTEN</a:t>
            </a:r>
            <a:r>
              <a:rPr lang="nl-NL" sz="3600" b="1" dirty="0" smtClean="0">
                <a:solidFill>
                  <a:schemeClr val="bg1"/>
                </a:solidFill>
                <a:sym typeface="Wingdings" panose="05000000000000000000" pitchFamily="2" charset="2"/>
              </a:rPr>
              <a:t>: </a:t>
            </a:r>
            <a:endParaRPr lang="nl-NL" sz="3600" b="1" dirty="0" smtClean="0">
              <a:solidFill>
                <a:schemeClr val="bg1"/>
              </a:solidFill>
            </a:endParaRPr>
          </a:p>
        </p:txBody>
      </p:sp>
      <p:sp>
        <p:nvSpPr>
          <p:cNvPr id="40963" name="Tijdelijke aanduiding voor inhoud 2"/>
          <p:cNvSpPr>
            <a:spLocks noGrp="1"/>
          </p:cNvSpPr>
          <p:nvPr>
            <p:ph idx="1"/>
          </p:nvPr>
        </p:nvSpPr>
        <p:spPr>
          <a:xfrm>
            <a:off x="467544" y="1707654"/>
            <a:ext cx="8064896" cy="2514600"/>
          </a:xfrm>
        </p:spPr>
        <p:txBody>
          <a:bodyPr/>
          <a:lstStyle/>
          <a:p>
            <a:pPr>
              <a:lnSpc>
                <a:spcPct val="150000"/>
              </a:lnSpc>
            </a:pPr>
            <a:r>
              <a:rPr lang="nl-NL" sz="1800" b="1" dirty="0" smtClean="0">
                <a:solidFill>
                  <a:srgbClr val="0070C0"/>
                </a:solidFill>
              </a:rPr>
              <a:t>Compacte en kernachtige samenvatting van de koers van een periode.</a:t>
            </a:r>
          </a:p>
          <a:p>
            <a:pPr>
              <a:lnSpc>
                <a:spcPct val="150000"/>
              </a:lnSpc>
            </a:pPr>
            <a:r>
              <a:rPr lang="nl-NL" sz="1800" b="1" dirty="0" smtClean="0">
                <a:solidFill>
                  <a:srgbClr val="0070C0"/>
                </a:solidFill>
              </a:rPr>
              <a:t>De grote denkbeelden die een periode kleuren. </a:t>
            </a:r>
          </a:p>
          <a:p>
            <a:pPr>
              <a:lnSpc>
                <a:spcPct val="150000"/>
              </a:lnSpc>
              <a:buNone/>
            </a:pPr>
            <a:endParaRPr lang="nl-NL" sz="1600" dirty="0" smtClean="0">
              <a:solidFill>
                <a:srgbClr val="4C413E"/>
              </a:solidFill>
            </a:endParaRPr>
          </a:p>
          <a:p>
            <a:pPr>
              <a:lnSpc>
                <a:spcPct val="150000"/>
              </a:lnSpc>
              <a:buNone/>
            </a:pPr>
            <a:r>
              <a:rPr lang="nl-NL" sz="1400" dirty="0" smtClean="0">
                <a:solidFill>
                  <a:srgbClr val="4C413E"/>
                </a:solidFill>
              </a:rPr>
              <a:t>	TIP: </a:t>
            </a:r>
            <a:r>
              <a:rPr lang="nl-NL" sz="1400" dirty="0" smtClean="0"/>
              <a:t>Wanneer je als leerling deze kernconcepten echt inhoudelijk begrijpt, kun je zelfstandiger denken over specifieke voorbeelden in de kunst. Je kunt je kennis dan beter en gemakkelijker toepassen tijdens het examen, ook bij nieuwe voorbeelden. </a:t>
            </a:r>
          </a:p>
        </p:txBody>
      </p:sp>
      <p:sp>
        <p:nvSpPr>
          <p:cNvPr id="4" name="Titel 1"/>
          <p:cNvSpPr txBox="1">
            <a:spLocks/>
          </p:cNvSpPr>
          <p:nvPr/>
        </p:nvSpPr>
        <p:spPr bwMode="auto">
          <a:xfrm>
            <a:off x="1043608" y="771550"/>
            <a:ext cx="3456384" cy="558061"/>
          </a:xfrm>
          <a:prstGeom prst="rect">
            <a:avLst/>
          </a:prstGeom>
          <a:solidFill>
            <a:srgbClr val="D3FD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NL" sz="3600" b="1" i="0" u="none" strike="noStrike" kern="0" cap="none" spc="0" normalizeH="0" baseline="0" noProof="0" dirty="0" smtClean="0">
                <a:ln>
                  <a:noFill/>
                </a:ln>
                <a:effectLst/>
                <a:uLnTx/>
                <a:uFillTx/>
                <a:latin typeface="+mj-lt"/>
                <a:ea typeface="+mj-ea"/>
                <a:cs typeface="+mj-cs"/>
              </a:rPr>
              <a:t> BEGRIJPEN</a:t>
            </a:r>
            <a:r>
              <a:rPr kumimoji="0" lang="nl-NL" sz="3600" b="1" i="0" u="none" strike="noStrike" kern="0" cap="none" spc="0" normalizeH="0" noProof="0" dirty="0" smtClean="0">
                <a:ln>
                  <a:noFill/>
                </a:ln>
                <a:effectLst/>
                <a:uLnTx/>
                <a:uFillTx/>
                <a:latin typeface="+mj-lt"/>
                <a:ea typeface="+mj-ea"/>
                <a:cs typeface="+mj-cs"/>
              </a:rPr>
              <a:t> VAN</a:t>
            </a:r>
            <a:r>
              <a:rPr kumimoji="0" lang="nl-NL" sz="3600" b="1" i="0" u="none" strike="noStrike" kern="0" cap="none" spc="0" normalizeH="0" noProof="0" dirty="0" smtClean="0">
                <a:ln>
                  <a:noFill/>
                </a:ln>
                <a:solidFill>
                  <a:srgbClr val="D3FDE9"/>
                </a:solidFill>
                <a:effectLst/>
                <a:uLnTx/>
                <a:uFillTx/>
                <a:latin typeface="+mj-lt"/>
                <a:ea typeface="+mj-ea"/>
                <a:cs typeface="+mj-cs"/>
              </a:rPr>
              <a:t>.</a:t>
            </a:r>
            <a:r>
              <a:rPr kumimoji="0" lang="nl-NL" sz="3600" b="1" i="0" u="none" strike="noStrike" kern="0" cap="none" spc="0" normalizeH="0" noProof="0" dirty="0" smtClean="0">
                <a:ln>
                  <a:noFill/>
                </a:ln>
                <a:effectLst/>
                <a:uLnTx/>
                <a:uFillTx/>
                <a:latin typeface="+mj-lt"/>
                <a:ea typeface="+mj-ea"/>
                <a:cs typeface="+mj-cs"/>
              </a:rPr>
              <a:t>   </a:t>
            </a:r>
            <a:r>
              <a:rPr kumimoji="0" lang="nl-NL" sz="3200" b="1" i="0" u="none" strike="noStrike" kern="0" cap="none" spc="0" normalizeH="0" baseline="0" noProof="0" dirty="0" smtClean="0">
                <a:ln>
                  <a:noFill/>
                </a:ln>
                <a:effectLst/>
                <a:uLnTx/>
                <a:uFillTx/>
                <a:latin typeface="+mj-lt"/>
                <a:ea typeface="+mj-ea"/>
                <a:cs typeface="+mj-cs"/>
                <a:sym typeface="Wingdings" panose="05000000000000000000" pitchFamily="2" charset="2"/>
              </a:rPr>
              <a:t> </a:t>
            </a:r>
            <a:endParaRPr kumimoji="0" lang="nl-NL" sz="3200" b="1" i="0" u="none" strike="noStrike" kern="0" cap="none" spc="0" normalizeH="0" baseline="0" noProof="0" dirty="0" smtClean="0">
              <a:ln>
                <a:noFill/>
              </a:ln>
              <a:effectLst/>
              <a:uLnTx/>
              <a:uFillTx/>
              <a:latin typeface="+mj-lt"/>
              <a:ea typeface="+mj-ea"/>
              <a:cs typeface="+mj-cs"/>
            </a:endParaRPr>
          </a:p>
        </p:txBody>
      </p:sp>
      <p:pic>
        <p:nvPicPr>
          <p:cNvPr id="116738" name="Picture 2" descr="Afbeeldingsresultaat voor lampje"/>
          <p:cNvPicPr>
            <a:picLocks noChangeAspect="1" noChangeArrowheads="1"/>
          </p:cNvPicPr>
          <p:nvPr/>
        </p:nvPicPr>
        <p:blipFill>
          <a:blip r:embed="rId2" cstate="print"/>
          <a:srcRect/>
          <a:stretch>
            <a:fillRect/>
          </a:stretch>
        </p:blipFill>
        <p:spPr bwMode="auto">
          <a:xfrm>
            <a:off x="179512" y="3075806"/>
            <a:ext cx="557449" cy="555526"/>
          </a:xfrm>
          <a:prstGeom prst="rect">
            <a:avLst/>
          </a:prstGeom>
          <a:noFill/>
        </p:spPr>
      </p:pic>
    </p:spTree>
    <p:extLst>
      <p:ext uri="{BB962C8B-B14F-4D97-AF65-F5344CB8AC3E}">
        <p14:creationId xmlns:p14="http://schemas.microsoft.com/office/powerpoint/2010/main" val="2004320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71550"/>
            <a:ext cx="7990656" cy="448072"/>
          </a:xfrm>
          <a:solidFill>
            <a:srgbClr val="0070C0"/>
          </a:solidFill>
          <a:ln w="25400">
            <a:solidFill>
              <a:schemeClr val="bg1"/>
            </a:solidFill>
          </a:ln>
        </p:spPr>
        <p:txBody>
          <a:bodyPr>
            <a:noAutofit/>
          </a:bodyPr>
          <a:lstStyle/>
          <a:p>
            <a:r>
              <a:rPr lang="nl-NL" sz="3600" b="1" dirty="0" smtClean="0">
                <a:solidFill>
                  <a:schemeClr val="bg1"/>
                </a:solidFill>
              </a:rPr>
              <a:t>KERNCONCEPTEN MASSACULTUUR</a:t>
            </a:r>
            <a:endParaRPr lang="nl-NL" sz="3600" b="1" dirty="0">
              <a:solidFill>
                <a:schemeClr val="bg1"/>
              </a:solidFill>
            </a:endParaRPr>
          </a:p>
        </p:txBody>
      </p:sp>
      <p:sp>
        <p:nvSpPr>
          <p:cNvPr id="6" name="Tijdelijke aanduiding voor inhoud 5"/>
          <p:cNvSpPr>
            <a:spLocks noGrp="1"/>
          </p:cNvSpPr>
          <p:nvPr>
            <p:ph idx="1"/>
          </p:nvPr>
        </p:nvSpPr>
        <p:spPr>
          <a:xfrm>
            <a:off x="467544" y="1347614"/>
            <a:ext cx="7992888" cy="2304256"/>
          </a:xfrm>
          <a:solidFill>
            <a:srgbClr val="D3FDE9"/>
          </a:solidFill>
          <a:ln w="25400">
            <a:solidFill>
              <a:schemeClr val="bg1"/>
            </a:solidFill>
          </a:ln>
        </p:spPr>
        <p:txBody>
          <a:bodyPr/>
          <a:lstStyle/>
          <a:p>
            <a:pPr>
              <a:buNone/>
            </a:pPr>
            <a:r>
              <a:rPr lang="nl-NL" sz="1400" i="1" dirty="0" smtClean="0"/>
              <a:t> BEGRIJP JE ONDERSTAANDE KERNCONCEPTEN VAN DE MASSACULTUUR? </a:t>
            </a:r>
          </a:p>
          <a:p>
            <a:pPr>
              <a:buNone/>
            </a:pPr>
            <a:r>
              <a:rPr lang="nl-NL" sz="1400" i="1" dirty="0" smtClean="0"/>
              <a:t> </a:t>
            </a:r>
          </a:p>
          <a:p>
            <a:pPr>
              <a:buNone/>
            </a:pPr>
            <a:r>
              <a:rPr lang="nl-NL" sz="1400" b="1" dirty="0" smtClean="0"/>
              <a:t> MASSACULTUUR = DE BREDE SMAAK BEDIENEN, DE SMAAK VAN DE BREDE MASSA (MAINSTREAM)</a:t>
            </a:r>
          </a:p>
          <a:p>
            <a:endParaRPr lang="nl-NL" sz="1200" b="1" dirty="0" smtClean="0"/>
          </a:p>
          <a:p>
            <a:r>
              <a:rPr lang="nl-NL" sz="1200" b="1" dirty="0" smtClean="0"/>
              <a:t>CULTUURINDUSTRIE: </a:t>
            </a:r>
            <a:r>
              <a:rPr lang="nl-NL" sz="1200" dirty="0" smtClean="0"/>
              <a:t>inspelen met kunst en cultuur op de massa (of op specifieke doelgroepen, jeugd, families etc. ) om er veel geld mee te verdienen – consumeren – vermaakt worden</a:t>
            </a:r>
          </a:p>
          <a:p>
            <a:r>
              <a:rPr lang="nl-NL" sz="1200" b="1" dirty="0" smtClean="0"/>
              <a:t>HERKENNING - IDENTIFICATIE: </a:t>
            </a:r>
            <a:r>
              <a:rPr lang="nl-NL" sz="1200" dirty="0" smtClean="0"/>
              <a:t>massacultuur – de smaak van de brede massa bedienen (of juist van subculturen)</a:t>
            </a:r>
          </a:p>
          <a:p>
            <a:r>
              <a:rPr lang="nl-NL" sz="1200" b="1" dirty="0" smtClean="0"/>
              <a:t>REPRODUCEREN: </a:t>
            </a:r>
            <a:r>
              <a:rPr lang="nl-NL" sz="1200" dirty="0" smtClean="0"/>
              <a:t>massamedia – massacommunicatie (geen uniciteit meer)</a:t>
            </a:r>
          </a:p>
        </p:txBody>
      </p:sp>
      <p:pic>
        <p:nvPicPr>
          <p:cNvPr id="4" name="Picture 2" descr="Afbeeldingsresultaat voor andy warhol"/>
          <p:cNvPicPr>
            <a:picLocks noChangeAspect="1" noChangeArrowheads="1"/>
          </p:cNvPicPr>
          <p:nvPr/>
        </p:nvPicPr>
        <p:blipFill>
          <a:blip r:embed="rId2" cstate="print"/>
          <a:srcRect l="5397" t="15438" r="2859" b="12745"/>
          <a:stretch>
            <a:fillRect/>
          </a:stretch>
        </p:blipFill>
        <p:spPr bwMode="auto">
          <a:xfrm>
            <a:off x="5364088" y="3939902"/>
            <a:ext cx="936104" cy="936104"/>
          </a:xfrm>
          <a:prstGeom prst="rect">
            <a:avLst/>
          </a:prstGeom>
          <a:noFill/>
        </p:spPr>
      </p:pic>
      <p:pic>
        <p:nvPicPr>
          <p:cNvPr id="5" name="Picture 4" descr="Afbeeldingsresultaat voor pop lichtenstein"/>
          <p:cNvPicPr>
            <a:picLocks noChangeAspect="1" noChangeArrowheads="1"/>
          </p:cNvPicPr>
          <p:nvPr/>
        </p:nvPicPr>
        <p:blipFill>
          <a:blip r:embed="rId3" cstate="print"/>
          <a:srcRect/>
          <a:stretch>
            <a:fillRect/>
          </a:stretch>
        </p:blipFill>
        <p:spPr bwMode="auto">
          <a:xfrm>
            <a:off x="6372200" y="3939902"/>
            <a:ext cx="936586" cy="933464"/>
          </a:xfrm>
          <a:prstGeom prst="rect">
            <a:avLst/>
          </a:prstGeom>
          <a:noFill/>
        </p:spPr>
      </p:pic>
      <p:pic>
        <p:nvPicPr>
          <p:cNvPr id="7" name="Picture 10" descr="http://farm1.static.flickr.com/33/56316700_21535d36fb.jpg"/>
          <p:cNvPicPr>
            <a:picLocks noChangeAspect="1" noChangeArrowheads="1"/>
          </p:cNvPicPr>
          <p:nvPr/>
        </p:nvPicPr>
        <p:blipFill>
          <a:blip r:embed="rId4" cstate="print"/>
          <a:srcRect/>
          <a:stretch>
            <a:fillRect/>
          </a:stretch>
        </p:blipFill>
        <p:spPr bwMode="auto">
          <a:xfrm>
            <a:off x="4655204" y="3939902"/>
            <a:ext cx="636876" cy="936104"/>
          </a:xfrm>
          <a:prstGeom prst="rect">
            <a:avLst/>
          </a:prstGeom>
          <a:noFill/>
          <a:ln w="9525">
            <a:noFill/>
            <a:miter lim="800000"/>
            <a:headEnd/>
            <a:tailEnd/>
          </a:ln>
        </p:spPr>
      </p:pic>
    </p:spTree>
    <p:extLst>
      <p:ext uri="{BB962C8B-B14F-4D97-AF65-F5344CB8AC3E}">
        <p14:creationId xmlns:p14="http://schemas.microsoft.com/office/powerpoint/2010/main" val="195826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843558"/>
            <a:ext cx="8424936" cy="504056"/>
          </a:xfrm>
          <a:solidFill>
            <a:srgbClr val="D3FDE9"/>
          </a:solidFill>
          <a:ln w="25400">
            <a:solidFill>
              <a:schemeClr val="bg1"/>
            </a:solidFill>
          </a:ln>
        </p:spPr>
        <p:txBody>
          <a:bodyPr>
            <a:normAutofit fontScale="90000"/>
          </a:bodyPr>
          <a:lstStyle/>
          <a:p>
            <a:r>
              <a:rPr lang="nl-NL" b="1" dirty="0" smtClean="0"/>
              <a:t>BEGRIJPEN MASSACULTUUR:</a:t>
            </a:r>
            <a:endParaRPr lang="nl-NL" b="1" dirty="0"/>
          </a:p>
        </p:txBody>
      </p:sp>
      <p:sp>
        <p:nvSpPr>
          <p:cNvPr id="4" name="Tijdelijke aanduiding voor inhoud 3"/>
          <p:cNvSpPr>
            <a:spLocks noGrp="1"/>
          </p:cNvSpPr>
          <p:nvPr>
            <p:ph idx="1"/>
          </p:nvPr>
        </p:nvSpPr>
        <p:spPr>
          <a:xfrm>
            <a:off x="395536" y="1491630"/>
            <a:ext cx="8424936" cy="3312368"/>
          </a:xfrm>
          <a:solidFill>
            <a:srgbClr val="D3FDE9"/>
          </a:solidFill>
          <a:ln w="25400">
            <a:solidFill>
              <a:schemeClr val="bg1"/>
            </a:solidFill>
          </a:ln>
        </p:spPr>
        <p:txBody>
          <a:bodyPr>
            <a:normAutofit/>
          </a:bodyPr>
          <a:lstStyle/>
          <a:p>
            <a:pPr>
              <a:buNone/>
            </a:pPr>
            <a:r>
              <a:rPr lang="nl-NL" sz="1000" b="1" dirty="0" smtClean="0"/>
              <a:t> OEFENVRAAG: </a:t>
            </a:r>
          </a:p>
          <a:p>
            <a:pPr>
              <a:buNone/>
            </a:pPr>
            <a:r>
              <a:rPr lang="nl-NL" sz="1000" b="1" dirty="0" smtClean="0"/>
              <a:t> </a:t>
            </a:r>
            <a:r>
              <a:rPr lang="nl-NL" sz="1600" b="1" dirty="0" smtClean="0"/>
              <a:t>Beschrijf beknopt wat de </a:t>
            </a:r>
            <a:r>
              <a:rPr lang="nl-NL" sz="1600" b="1" i="1" u="sng" dirty="0" smtClean="0"/>
              <a:t>achtergronden (context) voor het ontstaan van de massacultuur</a:t>
            </a:r>
            <a:r>
              <a:rPr lang="nl-NL" sz="1600" b="1" i="1" dirty="0" smtClean="0"/>
              <a:t>  </a:t>
            </a:r>
            <a:r>
              <a:rPr lang="nl-NL" sz="1600" b="1" dirty="0" smtClean="0"/>
              <a:t>zijn geweest  (noem daarbij minstens 4 factoren)</a:t>
            </a:r>
          </a:p>
          <a:p>
            <a:pPr>
              <a:buNone/>
            </a:pPr>
            <a:endParaRPr lang="nl-NL" sz="1600" b="1" dirty="0"/>
          </a:p>
          <a:p>
            <a:pPr>
              <a:buFont typeface="+mj-lt"/>
              <a:buAutoNum type="arabicPeriod"/>
            </a:pPr>
            <a:r>
              <a:rPr lang="nl-NL" sz="1600" b="1" dirty="0" smtClean="0"/>
              <a:t>…</a:t>
            </a:r>
          </a:p>
          <a:p>
            <a:pPr>
              <a:buFont typeface="+mj-lt"/>
              <a:buAutoNum type="arabicPeriod"/>
            </a:pPr>
            <a:r>
              <a:rPr lang="nl-NL" sz="1600" b="1" dirty="0" smtClean="0"/>
              <a:t>…</a:t>
            </a:r>
          </a:p>
          <a:p>
            <a:pPr>
              <a:buFont typeface="+mj-lt"/>
              <a:buAutoNum type="arabicPeriod"/>
            </a:pPr>
            <a:r>
              <a:rPr lang="nl-NL" sz="1600" b="1" dirty="0" smtClean="0"/>
              <a:t>…</a:t>
            </a:r>
          </a:p>
          <a:p>
            <a:pPr>
              <a:buFont typeface="+mj-lt"/>
              <a:buAutoNum type="arabicPeriod"/>
            </a:pPr>
            <a:r>
              <a:rPr lang="nl-NL" sz="1600" b="1" dirty="0" smtClean="0"/>
              <a:t>…</a:t>
            </a:r>
          </a:p>
          <a:p>
            <a:pPr>
              <a:buFont typeface="+mj-lt"/>
              <a:buAutoNum type="arabicPeriod"/>
            </a:pPr>
            <a:endParaRPr lang="nl-NL" sz="1600" b="1" dirty="0"/>
          </a:p>
          <a:p>
            <a:pPr>
              <a:buNone/>
            </a:pPr>
            <a:r>
              <a:rPr lang="nl-NL" sz="1600" b="1" dirty="0" smtClean="0">
                <a:solidFill>
                  <a:srgbClr val="0070C0"/>
                </a:solidFill>
              </a:rPr>
              <a:t>            </a:t>
            </a:r>
            <a:r>
              <a:rPr lang="nl-NL" sz="1200" b="1" i="1" dirty="0" smtClean="0">
                <a:solidFill>
                  <a:srgbClr val="0070C0"/>
                </a:solidFill>
              </a:rPr>
              <a:t>TIP: als er 4 factoren gevraagd worden, schrijf dan alvast op je antwoordvel 4 sterretjes of punten, zodat je niets vergeet</a:t>
            </a:r>
          </a:p>
          <a:p>
            <a:pPr>
              <a:buNone/>
            </a:pPr>
            <a:endParaRPr lang="nl-NL" sz="1000" b="1" dirty="0" smtClean="0"/>
          </a:p>
          <a:p>
            <a:pPr>
              <a:buNone/>
            </a:pPr>
            <a:r>
              <a:rPr lang="nl-NL" sz="1000" b="1" dirty="0" smtClean="0"/>
              <a:t> </a:t>
            </a:r>
            <a:endParaRPr lang="nl-NL" sz="1000" dirty="0"/>
          </a:p>
        </p:txBody>
      </p:sp>
      <p:pic>
        <p:nvPicPr>
          <p:cNvPr id="154628" name="Picture 4" descr="Afbeeldingsresultaat voor lampje"/>
          <p:cNvPicPr>
            <a:picLocks noChangeAspect="1" noChangeArrowheads="1"/>
          </p:cNvPicPr>
          <p:nvPr/>
        </p:nvPicPr>
        <p:blipFill>
          <a:blip r:embed="rId2" cstate="print"/>
          <a:srcRect/>
          <a:stretch>
            <a:fillRect/>
          </a:stretch>
        </p:blipFill>
        <p:spPr bwMode="auto">
          <a:xfrm>
            <a:off x="539552" y="3723878"/>
            <a:ext cx="520687" cy="518890"/>
          </a:xfrm>
          <a:prstGeom prst="rect">
            <a:avLst/>
          </a:prstGeom>
          <a:noFill/>
        </p:spPr>
      </p:pic>
      <p:sp>
        <p:nvSpPr>
          <p:cNvPr id="6" name="Rechthoek 5"/>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843558"/>
            <a:ext cx="8208912" cy="504056"/>
          </a:xfrm>
          <a:solidFill>
            <a:srgbClr val="D3FDE9"/>
          </a:solidFill>
          <a:ln w="25400">
            <a:solidFill>
              <a:schemeClr val="bg1"/>
            </a:solidFill>
          </a:ln>
        </p:spPr>
        <p:txBody>
          <a:bodyPr>
            <a:normAutofit fontScale="90000"/>
          </a:bodyPr>
          <a:lstStyle/>
          <a:p>
            <a:r>
              <a:rPr lang="nl-NL" b="1" dirty="0" smtClean="0"/>
              <a:t>BEGRIJPEN MASSACULTUUR</a:t>
            </a:r>
            <a:endParaRPr lang="nl-NL" b="1" dirty="0"/>
          </a:p>
        </p:txBody>
      </p:sp>
      <p:sp>
        <p:nvSpPr>
          <p:cNvPr id="4" name="Tijdelijke aanduiding voor inhoud 3"/>
          <p:cNvSpPr>
            <a:spLocks noGrp="1"/>
          </p:cNvSpPr>
          <p:nvPr>
            <p:ph idx="1"/>
          </p:nvPr>
        </p:nvSpPr>
        <p:spPr>
          <a:xfrm>
            <a:off x="467544" y="1491630"/>
            <a:ext cx="8208912" cy="3312368"/>
          </a:xfrm>
          <a:solidFill>
            <a:srgbClr val="D3FDE9"/>
          </a:solidFill>
          <a:ln w="25400">
            <a:solidFill>
              <a:schemeClr val="bg1"/>
            </a:solidFill>
          </a:ln>
        </p:spPr>
        <p:txBody>
          <a:bodyPr/>
          <a:lstStyle/>
          <a:p>
            <a:pPr>
              <a:buNone/>
            </a:pPr>
            <a:r>
              <a:rPr lang="nl-NL" sz="1000" b="1" dirty="0" smtClean="0"/>
              <a:t>OEFENVRAAG: </a:t>
            </a:r>
          </a:p>
          <a:p>
            <a:pPr>
              <a:buNone/>
            </a:pPr>
            <a:r>
              <a:rPr lang="nl-NL" sz="1000" b="1" dirty="0" smtClean="0"/>
              <a:t> Beschrijf beknopt wat de </a:t>
            </a:r>
            <a:r>
              <a:rPr lang="nl-NL" sz="1000" b="1" i="1" u="sng" dirty="0" smtClean="0"/>
              <a:t>achtergronden  (context) voor het ontstaan van de massacultuur</a:t>
            </a:r>
            <a:r>
              <a:rPr lang="nl-NL" sz="1000" b="1" i="1" dirty="0" smtClean="0"/>
              <a:t>  </a:t>
            </a:r>
            <a:r>
              <a:rPr lang="nl-NL" sz="1000" b="1" dirty="0" smtClean="0"/>
              <a:t>zijn geweest  (noem daarbij minstens 4 factoren)</a:t>
            </a:r>
          </a:p>
          <a:p>
            <a:pPr>
              <a:buNone/>
            </a:pPr>
            <a:endParaRPr lang="nl-NL" sz="1000" b="1" dirty="0" smtClean="0"/>
          </a:p>
          <a:p>
            <a:pPr>
              <a:buNone/>
            </a:pPr>
            <a:r>
              <a:rPr lang="nl-NL" sz="1000" b="1" dirty="0" smtClean="0"/>
              <a:t> ANTWOORD: </a:t>
            </a:r>
          </a:p>
          <a:p>
            <a:r>
              <a:rPr lang="nl-NL" sz="1000" b="1" dirty="0" smtClean="0"/>
              <a:t>MASSAPRODUCTIE: </a:t>
            </a:r>
            <a:r>
              <a:rPr lang="nl-NL" sz="1000" dirty="0" smtClean="0"/>
              <a:t>In de negentiende eeuw komt als gevolg van </a:t>
            </a:r>
            <a:r>
              <a:rPr lang="nl-NL" sz="1000" b="1" dirty="0" smtClean="0"/>
              <a:t>de industriële revolutie</a:t>
            </a:r>
            <a:r>
              <a:rPr lang="nl-NL" sz="1000" dirty="0" smtClean="0"/>
              <a:t> </a:t>
            </a:r>
            <a:r>
              <a:rPr lang="nl-NL" sz="1000" b="1" dirty="0" smtClean="0"/>
              <a:t>een massaproductie</a:t>
            </a:r>
            <a:r>
              <a:rPr lang="nl-NL" sz="1000" dirty="0" smtClean="0"/>
              <a:t> tot stand, vanaf dan is er sprake van massaconsumptie; </a:t>
            </a:r>
            <a:endParaRPr lang="nl-NL" sz="1000" b="1" dirty="0" smtClean="0"/>
          </a:p>
          <a:p>
            <a:r>
              <a:rPr lang="nl-NL" sz="1000" b="1" dirty="0" smtClean="0"/>
              <a:t>MASSACONSUMPTIE/MARSHALLHULP: </a:t>
            </a:r>
            <a:r>
              <a:rPr lang="nl-NL" sz="1000" dirty="0" smtClean="0"/>
              <a:t>dit zet verder door in de 20ste eeuw en vanaf de jaren 60 krijg je een sterke toename van </a:t>
            </a:r>
            <a:r>
              <a:rPr lang="nl-NL" sz="1000" b="1" dirty="0" smtClean="0"/>
              <a:t>de massaconsumptie </a:t>
            </a:r>
            <a:r>
              <a:rPr lang="nl-NL" sz="1000" dirty="0" smtClean="0"/>
              <a:t>als gevolg van </a:t>
            </a:r>
            <a:r>
              <a:rPr lang="nl-NL" sz="1000" b="1" dirty="0" smtClean="0"/>
              <a:t>een groeiende economie na de wederopbouw </a:t>
            </a:r>
            <a:r>
              <a:rPr lang="nl-NL" sz="1000" dirty="0" smtClean="0"/>
              <a:t>(</a:t>
            </a:r>
            <a:r>
              <a:rPr lang="nl-NL" sz="1000" dirty="0" err="1" smtClean="0"/>
              <a:t>Marshall</a:t>
            </a:r>
            <a:r>
              <a:rPr lang="nl-NL" sz="1000" dirty="0" smtClean="0"/>
              <a:t> hulp)</a:t>
            </a:r>
            <a:r>
              <a:rPr lang="nl-NL" sz="1000" b="1" dirty="0" smtClean="0"/>
              <a:t>. </a:t>
            </a:r>
          </a:p>
          <a:p>
            <a:r>
              <a:rPr lang="nl-NL" sz="1000" b="1" dirty="0" smtClean="0"/>
              <a:t>MEER VRIJE TIJD: </a:t>
            </a:r>
            <a:r>
              <a:rPr lang="nl-NL" sz="1000" dirty="0" smtClean="0"/>
              <a:t>Daarnaast krijgen mensen </a:t>
            </a:r>
            <a:r>
              <a:rPr lang="nl-NL" sz="1000" b="1" dirty="0" smtClean="0"/>
              <a:t>meer vrije tijd</a:t>
            </a:r>
            <a:r>
              <a:rPr lang="nl-NL" sz="1000" dirty="0" smtClean="0"/>
              <a:t> </a:t>
            </a:r>
            <a:endParaRPr lang="nl-NL" sz="1000" b="1" dirty="0" smtClean="0"/>
          </a:p>
          <a:p>
            <a:r>
              <a:rPr lang="nl-NL" sz="1000" b="1" dirty="0" smtClean="0"/>
              <a:t>MEER WELVAART: </a:t>
            </a:r>
            <a:r>
              <a:rPr lang="nl-NL" sz="1000" dirty="0" smtClean="0"/>
              <a:t>Er ontstaat </a:t>
            </a:r>
            <a:r>
              <a:rPr lang="nl-NL" sz="1000" b="1" dirty="0" smtClean="0"/>
              <a:t>meer welvaart, en meer geld</a:t>
            </a:r>
            <a:r>
              <a:rPr lang="nl-NL" sz="1000" dirty="0" smtClean="0"/>
              <a:t> waardoor mensen hun geld aan luxe &amp; massagoederen kunnen uitgeven (waaronder massacultuur).Dit zorgt ervoor dat er ook cultuur ontstaat die gemaakt is voor en gericht is op de massa.</a:t>
            </a:r>
            <a:endParaRPr lang="nl-NL" sz="1000" b="1" dirty="0" smtClean="0"/>
          </a:p>
          <a:p>
            <a:r>
              <a:rPr lang="nl-NL" sz="1000" b="1" dirty="0" smtClean="0"/>
              <a:t>MASSACOMMUNICATIE/MASSAMEDIA: </a:t>
            </a:r>
            <a:r>
              <a:rPr lang="nl-NL" sz="1000" dirty="0" smtClean="0"/>
              <a:t>De </a:t>
            </a:r>
            <a:r>
              <a:rPr lang="nl-NL" sz="1000" b="1" dirty="0" smtClean="0"/>
              <a:t>massamedia krijgen een sterkere invloed</a:t>
            </a:r>
            <a:r>
              <a:rPr lang="nl-NL" sz="1000" dirty="0" smtClean="0"/>
              <a:t>: radio en later televisie zorgen voor </a:t>
            </a:r>
            <a:r>
              <a:rPr lang="nl-NL" sz="1000" b="1" dirty="0" smtClean="0"/>
              <a:t>de verspreiding van massacultuur</a:t>
            </a:r>
          </a:p>
          <a:p>
            <a:pPr>
              <a:buNone/>
            </a:pPr>
            <a:endParaRPr lang="nl-NL" sz="1000" dirty="0"/>
          </a:p>
        </p:txBody>
      </p:sp>
      <p:sp>
        <p:nvSpPr>
          <p:cNvPr id="5" name="Rechthoek 4"/>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647568" y="2607754"/>
            <a:ext cx="2088232" cy="576064"/>
          </a:xfrm>
          <a:prstGeom prst="rightArrow">
            <a:avLst>
              <a:gd name="adj1" fmla="val 31475"/>
              <a:gd name="adj2" fmla="val 50713"/>
            </a:avLst>
          </a:prstGeom>
          <a:solidFill>
            <a:srgbClr val="D80230"/>
          </a:solidFill>
          <a:ln>
            <a:solidFill>
              <a:srgbClr val="D802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aphicFrame>
        <p:nvGraphicFramePr>
          <p:cNvPr id="10" name="Tabel 9"/>
          <p:cNvGraphicFramePr>
            <a:graphicFrameLocks noGrp="1"/>
          </p:cNvGraphicFramePr>
          <p:nvPr/>
        </p:nvGraphicFramePr>
        <p:xfrm>
          <a:off x="2699792" y="1491630"/>
          <a:ext cx="2952328" cy="2808312"/>
        </p:xfrm>
        <a:graphic>
          <a:graphicData uri="http://schemas.openxmlformats.org/drawingml/2006/table">
            <a:tbl>
              <a:tblPr/>
              <a:tblGrid>
                <a:gridCol w="590466">
                  <a:extLst>
                    <a:ext uri="{9D8B030D-6E8A-4147-A177-3AD203B41FA5}">
                      <a16:colId xmlns:a16="http://schemas.microsoft.com/office/drawing/2014/main" val="20000"/>
                    </a:ext>
                  </a:extLst>
                </a:gridCol>
                <a:gridCol w="2361862">
                  <a:extLst>
                    <a:ext uri="{9D8B030D-6E8A-4147-A177-3AD203B41FA5}">
                      <a16:colId xmlns:a16="http://schemas.microsoft.com/office/drawing/2014/main" val="20001"/>
                    </a:ext>
                  </a:extLst>
                </a:gridCol>
              </a:tblGrid>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CREEREN </a:t>
                      </a: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EVALUEREN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extLst>
                  <a:ext uri="{0D108BD9-81ED-4DB2-BD59-A6C34878D82A}">
                    <a16:rowId xmlns:a16="http://schemas.microsoft.com/office/drawing/2014/main" val="10001"/>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ANALYSEREN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extLst>
                  <a:ext uri="{0D108BD9-81ED-4DB2-BD59-A6C34878D82A}">
                    <a16:rowId xmlns:a16="http://schemas.microsoft.com/office/drawing/2014/main" val="10002"/>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TOEPASSEN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extLst>
                  <a:ext uri="{0D108BD9-81ED-4DB2-BD59-A6C34878D82A}">
                    <a16:rowId xmlns:a16="http://schemas.microsoft.com/office/drawing/2014/main" val="10003"/>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BEGRIJPEN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extLst>
                  <a:ext uri="{0D108BD9-81ED-4DB2-BD59-A6C34878D82A}">
                    <a16:rowId xmlns:a16="http://schemas.microsoft.com/office/drawing/2014/main" val="10004"/>
                  </a:ext>
                </a:extLst>
              </a:tr>
              <a:tr h="460082">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ONTHOUDEN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extLst>
                  <a:ext uri="{0D108BD9-81ED-4DB2-BD59-A6C34878D82A}">
                    <a16:rowId xmlns:a16="http://schemas.microsoft.com/office/drawing/2014/main" val="10005"/>
                  </a:ext>
                </a:extLst>
              </a:tr>
            </a:tbl>
          </a:graphicData>
        </a:graphic>
      </p:graphicFrame>
      <p:sp>
        <p:nvSpPr>
          <p:cNvPr id="8211" name="Titel 7"/>
          <p:cNvSpPr>
            <a:spLocks noGrp="1"/>
          </p:cNvSpPr>
          <p:nvPr>
            <p:ph type="title"/>
          </p:nvPr>
        </p:nvSpPr>
        <p:spPr>
          <a:xfrm>
            <a:off x="395536" y="771550"/>
            <a:ext cx="8208912" cy="432048"/>
          </a:xfrm>
          <a:solidFill>
            <a:srgbClr val="594C49"/>
          </a:solidFill>
        </p:spPr>
        <p:txBody>
          <a:bodyPr>
            <a:noAutofit/>
          </a:bodyPr>
          <a:lstStyle/>
          <a:p>
            <a:pPr algn="ctr"/>
            <a:r>
              <a:rPr lang="nl-NL" sz="3600" b="1" dirty="0" smtClean="0">
                <a:solidFill>
                  <a:schemeClr val="bg1"/>
                </a:solidFill>
              </a:rPr>
              <a:t>LEREN: VAN EENVOUDIG NAAR COMPLEX </a:t>
            </a:r>
          </a:p>
        </p:txBody>
      </p:sp>
      <p:sp>
        <p:nvSpPr>
          <p:cNvPr id="7" name="Tekstvak 6"/>
          <p:cNvSpPr txBox="1"/>
          <p:nvPr/>
        </p:nvSpPr>
        <p:spPr>
          <a:xfrm>
            <a:off x="1187624" y="3939902"/>
            <a:ext cx="1368152" cy="369332"/>
          </a:xfrm>
          <a:prstGeom prst="rect">
            <a:avLst/>
          </a:prstGeom>
          <a:noFill/>
        </p:spPr>
        <p:txBody>
          <a:bodyPr wrap="square" rtlCol="0">
            <a:spAutoFit/>
          </a:bodyPr>
          <a:lstStyle/>
          <a:p>
            <a:r>
              <a:rPr lang="nl-NL" dirty="0" smtClean="0"/>
              <a:t>eenvoudig</a:t>
            </a:r>
            <a:endParaRPr lang="nl-NL" dirty="0"/>
          </a:p>
        </p:txBody>
      </p:sp>
      <p:sp>
        <p:nvSpPr>
          <p:cNvPr id="8" name="Tekstvak 7"/>
          <p:cNvSpPr txBox="1"/>
          <p:nvPr/>
        </p:nvSpPr>
        <p:spPr>
          <a:xfrm>
            <a:off x="1115616" y="1491630"/>
            <a:ext cx="1368152" cy="369332"/>
          </a:xfrm>
          <a:prstGeom prst="rect">
            <a:avLst/>
          </a:prstGeom>
          <a:noFill/>
        </p:spPr>
        <p:txBody>
          <a:bodyPr wrap="square" rtlCol="0">
            <a:spAutoFit/>
          </a:bodyPr>
          <a:lstStyle/>
          <a:p>
            <a:r>
              <a:rPr lang="nl-NL" dirty="0" smtClean="0"/>
              <a:t>Complex</a:t>
            </a:r>
            <a:endParaRPr lang="nl-NL" dirty="0"/>
          </a:p>
        </p:txBody>
      </p:sp>
    </p:spTree>
    <p:extLst>
      <p:ext uri="{BB962C8B-B14F-4D97-AF65-F5344CB8AC3E}">
        <p14:creationId xmlns:p14="http://schemas.microsoft.com/office/powerpoint/2010/main" val="74658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pPr eaLnBrk="1" hangingPunct="1"/>
            <a:r>
              <a:rPr lang="nl-NL" dirty="0" smtClean="0"/>
              <a:t>Wat is leren volgens jou? </a:t>
            </a:r>
          </a:p>
        </p:txBody>
      </p:sp>
      <p:sp>
        <p:nvSpPr>
          <p:cNvPr id="3" name="Ondertitel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nl-NL" dirty="0" smtClean="0"/>
              <a:t>(noteer even voor jezelf – je krijgt ca. 1 minuut)</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71550"/>
            <a:ext cx="8208912" cy="520080"/>
          </a:xfrm>
          <a:solidFill>
            <a:srgbClr val="DEF9AD"/>
          </a:solidFill>
          <a:ln w="25400">
            <a:solidFill>
              <a:schemeClr val="bg1"/>
            </a:solidFill>
          </a:ln>
        </p:spPr>
        <p:txBody>
          <a:bodyPr>
            <a:normAutofit fontScale="90000"/>
          </a:bodyPr>
          <a:lstStyle/>
          <a:p>
            <a:r>
              <a:rPr lang="nl-NL" b="1" dirty="0" smtClean="0"/>
              <a:t> WAT IS TOEPASSEN? </a:t>
            </a:r>
            <a:endParaRPr lang="nl-NL" b="1" dirty="0"/>
          </a:p>
        </p:txBody>
      </p:sp>
      <p:graphicFrame>
        <p:nvGraphicFramePr>
          <p:cNvPr id="3" name="Tabel 2"/>
          <p:cNvGraphicFramePr>
            <a:graphicFrameLocks noGrp="1"/>
          </p:cNvGraphicFramePr>
          <p:nvPr>
            <p:extLst>
              <p:ext uri="{D42A27DB-BD31-4B8C-83A1-F6EECF244321}">
                <p14:modId xmlns:p14="http://schemas.microsoft.com/office/powerpoint/2010/main" val="2877172271"/>
              </p:ext>
            </p:extLst>
          </p:nvPr>
        </p:nvGraphicFramePr>
        <p:xfrm>
          <a:off x="467544" y="1635646"/>
          <a:ext cx="8208912" cy="2743200"/>
        </p:xfrm>
        <a:graphic>
          <a:graphicData uri="http://schemas.openxmlformats.org/drawingml/2006/table">
            <a:tbl>
              <a:tblPr/>
              <a:tblGrid>
                <a:gridCol w="8208912">
                  <a:extLst>
                    <a:ext uri="{9D8B030D-6E8A-4147-A177-3AD203B41FA5}">
                      <a16:colId xmlns:a16="http://schemas.microsoft.com/office/drawing/2014/main" val="20000"/>
                    </a:ext>
                  </a:extLst>
                </a:gridCol>
              </a:tblGrid>
              <a:tr h="1954530">
                <a:tc>
                  <a:txBody>
                    <a:bodyPr/>
                    <a:lstStyle/>
                    <a:p>
                      <a:pPr>
                        <a:spcAft>
                          <a:spcPts val="0"/>
                        </a:spcAft>
                      </a:pPr>
                      <a:r>
                        <a:rPr lang="nl-NL" sz="2000" b="1" dirty="0">
                          <a:latin typeface="Calibri"/>
                          <a:ea typeface="Times New Roman"/>
                          <a:cs typeface="Calibri"/>
                        </a:rPr>
                        <a:t>3: TOEPASSEN</a:t>
                      </a:r>
                      <a:r>
                        <a:rPr lang="nl-NL" sz="2000" b="0" dirty="0">
                          <a:latin typeface="Calibri"/>
                          <a:ea typeface="Times New Roman"/>
                          <a:cs typeface="Times New Roman"/>
                        </a:rPr>
                        <a:t> </a:t>
                      </a:r>
                      <a:endParaRPr lang="nl-NL" sz="2000" b="1" dirty="0">
                        <a:latin typeface="Calibri"/>
                        <a:ea typeface="Times New Roman"/>
                        <a:cs typeface="Times New Roman"/>
                      </a:endParaRPr>
                    </a:p>
                    <a:p>
                      <a:pPr>
                        <a:spcAft>
                          <a:spcPts val="0"/>
                        </a:spcAft>
                      </a:pPr>
                      <a:r>
                        <a:rPr lang="nl-NL" sz="2000" b="0" dirty="0">
                          <a:latin typeface="Calibri"/>
                          <a:ea typeface="Times New Roman"/>
                          <a:cs typeface="Times New Roman"/>
                        </a:rPr>
                        <a:t>Manieren van uitvoeren van oefeningen of van problemen oplossen, </a:t>
                      </a:r>
                      <a:r>
                        <a:rPr lang="nl-NL" sz="2000" b="0" dirty="0" smtClean="0">
                          <a:latin typeface="Calibri"/>
                          <a:ea typeface="Times New Roman"/>
                          <a:cs typeface="Times New Roman"/>
                        </a:rPr>
                        <a:t>toepassen is </a:t>
                      </a:r>
                      <a:r>
                        <a:rPr lang="nl-NL" sz="2000" b="0" dirty="0">
                          <a:latin typeface="Calibri"/>
                          <a:ea typeface="Times New Roman"/>
                          <a:cs typeface="Times New Roman"/>
                        </a:rPr>
                        <a:t>verwant aan procedurele kennis. </a:t>
                      </a:r>
                      <a:endParaRPr lang="nl-NL" sz="2000" b="0" dirty="0" smtClean="0">
                        <a:latin typeface="Calibri"/>
                        <a:ea typeface="Times New Roman"/>
                        <a:cs typeface="Times New Roman"/>
                      </a:endParaRPr>
                    </a:p>
                    <a:p>
                      <a:pPr>
                        <a:spcAft>
                          <a:spcPts val="0"/>
                        </a:spcAft>
                      </a:pPr>
                      <a:endParaRPr lang="nl-NL" sz="2000" b="1" dirty="0">
                        <a:latin typeface="Calibri"/>
                        <a:ea typeface="Times New Roman"/>
                        <a:cs typeface="Times New Roman"/>
                      </a:endParaRPr>
                    </a:p>
                    <a:p>
                      <a:pPr>
                        <a:spcAft>
                          <a:spcPts val="0"/>
                        </a:spcAft>
                      </a:pPr>
                      <a:r>
                        <a:rPr lang="nl-NL" sz="2000" b="1" dirty="0" smtClean="0">
                          <a:latin typeface="Calibri"/>
                          <a:ea typeface="Times New Roman"/>
                          <a:cs typeface="Times New Roman"/>
                        </a:rPr>
                        <a:t>Vraagvoorbeelden: </a:t>
                      </a:r>
                    </a:p>
                    <a:p>
                      <a:pPr>
                        <a:buFont typeface="Arial" pitchFamily="34" charset="0"/>
                        <a:buChar char="•"/>
                      </a:pP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Maak</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duidelijk</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aan</a:t>
                      </a:r>
                      <a:r>
                        <a:rPr lang="en-US" sz="2000" b="0" i="1" kern="1200" dirty="0" smtClean="0">
                          <a:solidFill>
                            <a:schemeClr val="tx1"/>
                          </a:solidFill>
                          <a:latin typeface="Calibri" pitchFamily="34" charset="0"/>
                          <a:ea typeface="+mn-ea"/>
                          <a:cs typeface="+mn-cs"/>
                        </a:rPr>
                        <a:t> de hand van.. </a:t>
                      </a:r>
                    </a:p>
                    <a:p>
                      <a:pPr>
                        <a:buFont typeface="Arial" pitchFamily="34" charset="0"/>
                        <a:buChar char="•"/>
                      </a:pPr>
                      <a:r>
                        <a:rPr lang="en-US" sz="2000" b="0" i="1" kern="1200" dirty="0" smtClean="0">
                          <a:solidFill>
                            <a:schemeClr val="tx1"/>
                          </a:solidFill>
                          <a:latin typeface="Calibri" pitchFamily="34" charset="0"/>
                          <a:ea typeface="+mn-ea"/>
                          <a:cs typeface="+mn-cs"/>
                        </a:rPr>
                        <a:t> Toon </a:t>
                      </a:r>
                      <a:r>
                        <a:rPr lang="en-US" sz="2000" b="0" i="1" kern="1200" dirty="0" err="1" smtClean="0">
                          <a:solidFill>
                            <a:schemeClr val="tx1"/>
                          </a:solidFill>
                          <a:latin typeface="Calibri" pitchFamily="34" charset="0"/>
                          <a:ea typeface="+mn-ea"/>
                          <a:cs typeface="+mn-cs"/>
                        </a:rPr>
                        <a:t>aan</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aan</a:t>
                      </a:r>
                      <a:r>
                        <a:rPr lang="en-US" sz="2000" b="0" i="1" kern="1200" dirty="0" smtClean="0">
                          <a:solidFill>
                            <a:schemeClr val="tx1"/>
                          </a:solidFill>
                          <a:latin typeface="Calibri" pitchFamily="34" charset="0"/>
                          <a:ea typeface="+mn-ea"/>
                          <a:cs typeface="+mn-cs"/>
                        </a:rPr>
                        <a:t> de hand van...</a:t>
                      </a:r>
                      <a:endParaRPr lang="nl-NL" sz="2000" b="0" i="1" kern="1200" dirty="0" smtClean="0">
                        <a:solidFill>
                          <a:schemeClr val="tx1"/>
                        </a:solidFill>
                        <a:latin typeface="Calibri" pitchFamily="34" charset="0"/>
                        <a:ea typeface="+mn-ea"/>
                        <a:cs typeface="+mn-cs"/>
                      </a:endParaRPr>
                    </a:p>
                    <a:p>
                      <a:pPr>
                        <a:buFont typeface="Arial" pitchFamily="34" charset="0"/>
                        <a:buChar char="•"/>
                      </a:pP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Bedenk</a:t>
                      </a:r>
                      <a:r>
                        <a:rPr lang="en-US" sz="2000" b="0" i="1" kern="1200" dirty="0" smtClean="0">
                          <a:solidFill>
                            <a:schemeClr val="tx1"/>
                          </a:solidFill>
                          <a:latin typeface="Calibri" pitchFamily="34" charset="0"/>
                          <a:ea typeface="+mn-ea"/>
                          <a:cs typeface="+mn-cs"/>
                        </a:rPr>
                        <a:t> hoe....</a:t>
                      </a:r>
                      <a:endParaRPr lang="nl-NL" sz="2000" b="0" i="1" kern="1200" dirty="0" smtClean="0">
                        <a:solidFill>
                          <a:schemeClr val="tx1"/>
                        </a:solidFill>
                        <a:latin typeface="Calibri" pitchFamily="34" charset="0"/>
                        <a:ea typeface="+mn-ea"/>
                        <a:cs typeface="+mn-cs"/>
                      </a:endParaRPr>
                    </a:p>
                    <a:p>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dit</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alles</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bij</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nieuwe</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voorbeelden</a:t>
                      </a:r>
                      <a:r>
                        <a:rPr lang="en-US" sz="2000" b="0" i="1" kern="1200" dirty="0" smtClean="0">
                          <a:solidFill>
                            <a:schemeClr val="tx1"/>
                          </a:solidFill>
                          <a:latin typeface="Calibri" pitchFamily="34" charset="0"/>
                          <a:ea typeface="+mn-ea"/>
                          <a:cs typeface="+mn-cs"/>
                        </a:rPr>
                        <a:t>)</a:t>
                      </a:r>
                      <a:endParaRPr lang="nl-NL" sz="2000" b="0" i="1" dirty="0">
                        <a:latin typeface="Calibri" pitchFamily="34" charset="0"/>
                        <a:ea typeface="Times New Roman"/>
                        <a:cs typeface="Times New Roman"/>
                      </a:endParaRPr>
                    </a:p>
                  </a:txBody>
                  <a:tcPr marL="64483" marR="64483"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EF9AD"/>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9552" y="843558"/>
            <a:ext cx="4248473" cy="504056"/>
          </a:xfrm>
          <a:solidFill>
            <a:srgbClr val="4C413E"/>
          </a:solidFill>
        </p:spPr>
        <p:txBody>
          <a:bodyPr rtlCol="0">
            <a:noAutofit/>
          </a:bodyPr>
          <a:lstStyle/>
          <a:p>
            <a:pPr eaLnBrk="1" fontAlgn="auto" hangingPunct="1">
              <a:spcAft>
                <a:spcPts val="0"/>
              </a:spcAft>
              <a:defRPr/>
            </a:pPr>
            <a:r>
              <a:rPr lang="nl-NL" sz="3600" b="1" dirty="0" smtClean="0">
                <a:solidFill>
                  <a:schemeClr val="bg1"/>
                </a:solidFill>
              </a:rPr>
              <a:t> HARDOP DENKEN…..</a:t>
            </a:r>
          </a:p>
        </p:txBody>
      </p:sp>
      <p:sp>
        <p:nvSpPr>
          <p:cNvPr id="74755" name="Rectangle 3"/>
          <p:cNvSpPr>
            <a:spLocks noGrp="1" noChangeArrowheads="1"/>
          </p:cNvSpPr>
          <p:nvPr>
            <p:ph type="body" idx="1"/>
          </p:nvPr>
        </p:nvSpPr>
        <p:spPr>
          <a:xfrm>
            <a:off x="683568" y="1779662"/>
            <a:ext cx="7391400" cy="2514600"/>
          </a:xfrm>
        </p:spPr>
        <p:txBody>
          <a:bodyPr rtlCol="0">
            <a:normAutofit fontScale="55000" lnSpcReduction="20000"/>
          </a:bodyPr>
          <a:lstStyle/>
          <a:p>
            <a:pPr fontAlgn="auto">
              <a:spcAft>
                <a:spcPts val="0"/>
              </a:spcAft>
              <a:defRPr/>
            </a:pPr>
            <a:r>
              <a:rPr lang="nl-NL" altLang="zh-CN" dirty="0" smtClean="0"/>
              <a:t>Beschrijf </a:t>
            </a:r>
            <a:r>
              <a:rPr lang="nl-NL" altLang="zh-CN" b="1" dirty="0" smtClean="0"/>
              <a:t>hardop denkend </a:t>
            </a:r>
            <a:r>
              <a:rPr lang="nl-NL" altLang="zh-CN" dirty="0" smtClean="0"/>
              <a:t>in stappen op welke manier je vanuit de vraag naar het antwoord, de oplossing moet komen. Dus: wat doe je eerst, wat doe je daarna, hoe pak je het aan, waarom doe je dat zo, welke kennis heb je nodig? Hardop denkend doe je wat je tijdens het examen ook zou doen. Hiervan leer je zelf heel veel en de anderen in je klas ook!</a:t>
            </a:r>
          </a:p>
          <a:p>
            <a:pPr eaLnBrk="1" fontAlgn="auto" hangingPunct="1">
              <a:spcAft>
                <a:spcPts val="0"/>
              </a:spcAft>
              <a:buFont typeface="Arial" pitchFamily="34" charset="0"/>
              <a:buNone/>
              <a:defRPr/>
            </a:pPr>
            <a:endParaRPr lang="nl-NL" altLang="zh-CN" dirty="0" smtClean="0"/>
          </a:p>
          <a:p>
            <a:pPr eaLnBrk="1" fontAlgn="auto" hangingPunct="1">
              <a:spcAft>
                <a:spcPts val="0"/>
              </a:spcAft>
              <a:defRPr/>
            </a:pPr>
            <a:r>
              <a:rPr lang="nl-NL" dirty="0" smtClean="0"/>
              <a:t>Na het uitvoeren bespreken we wat er goed ging en wat nog niet goed ging, en welke </a:t>
            </a:r>
            <a:r>
              <a:rPr lang="nl-NL" b="1" dirty="0" smtClean="0"/>
              <a:t>denk of leerstrategie</a:t>
            </a:r>
            <a:r>
              <a:rPr lang="nl-NL" dirty="0" smtClean="0"/>
              <a:t> een andere leerling mogelijk zou kunnen toepassen om het antwoord nog verder te verbeteren. </a:t>
            </a:r>
          </a:p>
        </p:txBody>
      </p:sp>
      <p:sp>
        <p:nvSpPr>
          <p:cNvPr id="4" name="Wolkvormige toelichting 3"/>
          <p:cNvSpPr/>
          <p:nvPr/>
        </p:nvSpPr>
        <p:spPr>
          <a:xfrm>
            <a:off x="4860032" y="555526"/>
            <a:ext cx="1152128" cy="648072"/>
          </a:xfrm>
          <a:prstGeom prst="cloudCallout">
            <a:avLst/>
          </a:prstGeom>
          <a:solidFill>
            <a:schemeClr val="bg1"/>
          </a:solidFill>
          <a:ln>
            <a:solidFill>
              <a:srgbClr val="C5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descr="Afbeeldingsresultaat voor lampje"/>
          <p:cNvPicPr>
            <a:picLocks noChangeAspect="1" noChangeArrowheads="1"/>
          </p:cNvPicPr>
          <p:nvPr/>
        </p:nvPicPr>
        <p:blipFill>
          <a:blip r:embed="rId3" cstate="print"/>
          <a:srcRect/>
          <a:stretch>
            <a:fillRect/>
          </a:stretch>
        </p:blipFill>
        <p:spPr bwMode="auto">
          <a:xfrm>
            <a:off x="323528" y="4227934"/>
            <a:ext cx="520687" cy="518890"/>
          </a:xfrm>
          <a:prstGeom prst="rect">
            <a:avLst/>
          </a:prstGeom>
          <a:noFill/>
        </p:spPr>
      </p:pic>
      <p:sp>
        <p:nvSpPr>
          <p:cNvPr id="6" name="Tekstvak 5"/>
          <p:cNvSpPr txBox="1"/>
          <p:nvPr/>
        </p:nvSpPr>
        <p:spPr>
          <a:xfrm>
            <a:off x="899592" y="4227934"/>
            <a:ext cx="7992888" cy="523220"/>
          </a:xfrm>
          <a:prstGeom prst="rect">
            <a:avLst/>
          </a:prstGeom>
          <a:noFill/>
        </p:spPr>
        <p:txBody>
          <a:bodyPr wrap="square" rtlCol="0">
            <a:spAutoFit/>
          </a:bodyPr>
          <a:lstStyle/>
          <a:p>
            <a:r>
              <a:rPr lang="nl-NL" sz="1400" b="1" i="1" dirty="0" smtClean="0">
                <a:solidFill>
                  <a:srgbClr val="0070C0"/>
                </a:solidFill>
              </a:rPr>
              <a:t>TIP: Denk hard mee met de </a:t>
            </a:r>
            <a:r>
              <a:rPr lang="nl-NL" sz="1400" b="1" i="1" dirty="0" err="1" smtClean="0">
                <a:solidFill>
                  <a:srgbClr val="0070C0"/>
                </a:solidFill>
              </a:rPr>
              <a:t>hardop-denkende</a:t>
            </a:r>
            <a:r>
              <a:rPr lang="nl-NL" sz="1400" b="1" i="1" dirty="0" smtClean="0">
                <a:solidFill>
                  <a:srgbClr val="0070C0"/>
                </a:solidFill>
              </a:rPr>
              <a:t> klasgenoot. Je krijgt door deze manier van werken a.h.w. een kijkje in het hoofd van een ander….dat werkt echt heel snel en heel goed om alles beter te snappen. </a:t>
            </a:r>
            <a:endParaRPr lang="nl-NL" sz="1400" b="1" i="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707904" y="1419622"/>
            <a:ext cx="4968552" cy="1338828"/>
          </a:xfrm>
          <a:prstGeom prst="rect">
            <a:avLst/>
          </a:prstGeom>
          <a:solidFill>
            <a:srgbClr val="DEF9AD"/>
          </a:solidFill>
          <a:ln w="25400">
            <a:solidFill>
              <a:schemeClr val="bg1"/>
            </a:solidFill>
          </a:ln>
        </p:spPr>
        <p:txBody>
          <a:bodyPr wrap="square">
            <a:spAutoFit/>
          </a:bodyPr>
          <a:lstStyle/>
          <a:p>
            <a:pPr>
              <a:lnSpc>
                <a:spcPct val="150000"/>
              </a:lnSpc>
            </a:pPr>
            <a:r>
              <a:rPr lang="nl-NL" b="1" dirty="0" smtClean="0">
                <a:solidFill>
                  <a:srgbClr val="000000"/>
                </a:solidFill>
              </a:rPr>
              <a:t>Leg aan de hand van twee aspecten uit waarom de foto op deze afbeelding postmodern genoemd kan worden.</a:t>
            </a:r>
            <a:endParaRPr lang="nl-NL" b="1" dirty="0">
              <a:solidFill>
                <a:srgbClr val="000000"/>
              </a:solidFill>
            </a:endParaRPr>
          </a:p>
        </p:txBody>
      </p:sp>
      <p:pic>
        <p:nvPicPr>
          <p:cNvPr id="104450" name="Picture 2" descr="Afbeeldingsresultaat voor david lachapelle courtney love"/>
          <p:cNvPicPr>
            <a:picLocks noChangeAspect="1" noChangeArrowheads="1"/>
          </p:cNvPicPr>
          <p:nvPr/>
        </p:nvPicPr>
        <p:blipFill>
          <a:blip r:embed="rId2" cstate="print"/>
          <a:srcRect/>
          <a:stretch>
            <a:fillRect/>
          </a:stretch>
        </p:blipFill>
        <p:spPr bwMode="auto">
          <a:xfrm>
            <a:off x="467544" y="771550"/>
            <a:ext cx="3096344" cy="4128459"/>
          </a:xfrm>
          <a:prstGeom prst="rect">
            <a:avLst/>
          </a:prstGeom>
          <a:noFill/>
        </p:spPr>
      </p:pic>
      <p:sp>
        <p:nvSpPr>
          <p:cNvPr id="4" name="Titel 3"/>
          <p:cNvSpPr>
            <a:spLocks noGrp="1"/>
          </p:cNvSpPr>
          <p:nvPr>
            <p:ph type="title"/>
          </p:nvPr>
        </p:nvSpPr>
        <p:spPr>
          <a:xfrm>
            <a:off x="3707904" y="771550"/>
            <a:ext cx="4978896" cy="504056"/>
          </a:xfrm>
          <a:solidFill>
            <a:srgbClr val="DEF9AD"/>
          </a:solidFill>
          <a:ln w="25400">
            <a:solidFill>
              <a:schemeClr val="bg1"/>
            </a:solidFill>
          </a:ln>
        </p:spPr>
        <p:txBody>
          <a:bodyPr/>
          <a:lstStyle/>
          <a:p>
            <a:pPr algn="l"/>
            <a:r>
              <a:rPr lang="nl-NL" sz="2400" b="1" dirty="0" smtClean="0"/>
              <a:t> VRAAG 10  </a:t>
            </a:r>
            <a:r>
              <a:rPr lang="nl-NL" sz="1200" b="0" dirty="0" smtClean="0"/>
              <a:t>(Vwo-examen, 2012- tv 1)</a:t>
            </a:r>
            <a:endParaRPr lang="nl-NL" sz="1200" b="0" dirty="0"/>
          </a:p>
        </p:txBody>
      </p:sp>
      <p:sp>
        <p:nvSpPr>
          <p:cNvPr id="6" name="Rechthoek 5"/>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563888" y="699542"/>
            <a:ext cx="5256584" cy="4247317"/>
          </a:xfrm>
          <a:prstGeom prst="rect">
            <a:avLst/>
          </a:prstGeom>
          <a:solidFill>
            <a:srgbClr val="DEF9AD"/>
          </a:solidFill>
          <a:ln w="25400">
            <a:solidFill>
              <a:schemeClr val="bg1"/>
            </a:solidFill>
          </a:ln>
        </p:spPr>
        <p:txBody>
          <a:bodyPr wrap="square">
            <a:spAutoFit/>
          </a:bodyPr>
          <a:lstStyle/>
          <a:p>
            <a:pPr>
              <a:lnSpc>
                <a:spcPct val="150000"/>
              </a:lnSpc>
            </a:pPr>
            <a:r>
              <a:rPr lang="nl-NL" sz="1000" b="1" dirty="0" smtClean="0"/>
              <a:t>Leg aan de hand van twee aspecten uit waarom de foto op deze afbeelding postmodern genoemd kan worden.</a:t>
            </a:r>
          </a:p>
          <a:p>
            <a:pPr>
              <a:lnSpc>
                <a:spcPct val="150000"/>
              </a:lnSpc>
            </a:pPr>
            <a:r>
              <a:rPr lang="nl-NL" sz="1000" b="1" dirty="0" smtClean="0"/>
              <a:t>Max. 2</a:t>
            </a:r>
            <a:r>
              <a:rPr lang="nl-NL" sz="1000" dirty="0" smtClean="0"/>
              <a:t> De antwoorden moeten de volgende strekking hebben (twee van de volgende): </a:t>
            </a:r>
          </a:p>
          <a:p>
            <a:pPr>
              <a:lnSpc>
                <a:spcPct val="150000"/>
              </a:lnSpc>
            </a:pPr>
            <a:r>
              <a:rPr lang="nl-NL" sz="1000" dirty="0" smtClean="0"/>
              <a:t>− De foto toont een man en een vrouw in hedendaagse kleding, in een houding die refereert aan de piëta van </a:t>
            </a:r>
            <a:r>
              <a:rPr lang="nl-NL" sz="1000" dirty="0" err="1" smtClean="0"/>
              <a:t>Michelangelo</a:t>
            </a:r>
            <a:r>
              <a:rPr lang="nl-NL" sz="1000" dirty="0" smtClean="0"/>
              <a:t>, dus er wordt vrij geciteerd uit de kunstgeschiedenis en/of er ontstaat een combinatie van low en high culture: dit zijn kenmerken van het postmodernisme uit onze tijd (en de foto wordt gepresenteerd als kunstwerk). </a:t>
            </a:r>
          </a:p>
          <a:p>
            <a:pPr>
              <a:lnSpc>
                <a:spcPct val="150000"/>
              </a:lnSpc>
            </a:pPr>
            <a:r>
              <a:rPr lang="nl-NL" sz="1000" dirty="0" smtClean="0"/>
              <a:t>− De voorstelling is grensoverschrijdend en/of ironisch en/of dubbelzinnig en/of heeft verschillende betekenislagen en is daarom op allerlei manieren te interpreteren: popsterren of bekende personen uit de massacultuur zijn als Jezus en Maria afgebeeld en/of religieuze elementen zijn samengevoegd met beelden uit een subcultuur van drugs en alcohol. </a:t>
            </a:r>
          </a:p>
          <a:p>
            <a:pPr>
              <a:lnSpc>
                <a:spcPct val="150000"/>
              </a:lnSpc>
            </a:pPr>
            <a:r>
              <a:rPr lang="nl-NL" sz="1000" dirty="0" smtClean="0"/>
              <a:t>− De beeldtaal is die van de popcultuur en/of glossy tijdschriften of reclames met gebruikmaking van de meest recente technische mogelijkheden van fotografie en fotoshop, wat bijvoorbeeld te zien is aan de extreme scherpte en/of de onwerkelijk heldere kleuren en/of de lichteffecten om het hoofd van de vrouw (en/of het geprojecteerde bos dat in de achtergrond is geïntegreerd).</a:t>
            </a:r>
            <a:endParaRPr lang="nl-NL" sz="1000" b="1" dirty="0"/>
          </a:p>
        </p:txBody>
      </p:sp>
      <p:pic>
        <p:nvPicPr>
          <p:cNvPr id="104450" name="Picture 2" descr="Afbeeldingsresultaat voor david lachapelle courtney love"/>
          <p:cNvPicPr>
            <a:picLocks noChangeAspect="1" noChangeArrowheads="1"/>
          </p:cNvPicPr>
          <p:nvPr/>
        </p:nvPicPr>
        <p:blipFill>
          <a:blip r:embed="rId2" cstate="print"/>
          <a:srcRect/>
          <a:stretch>
            <a:fillRect/>
          </a:stretch>
        </p:blipFill>
        <p:spPr bwMode="auto">
          <a:xfrm>
            <a:off x="395536" y="747547"/>
            <a:ext cx="3096344" cy="4128459"/>
          </a:xfrm>
          <a:prstGeom prst="rect">
            <a:avLst/>
          </a:prstGeom>
          <a:noFill/>
        </p:spPr>
      </p:pic>
      <p:sp>
        <p:nvSpPr>
          <p:cNvPr id="4" name="Rechthoek 3"/>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71550"/>
            <a:ext cx="8208912" cy="520080"/>
          </a:xfrm>
          <a:solidFill>
            <a:srgbClr val="DEF9AD"/>
          </a:solidFill>
          <a:ln w="25400">
            <a:solidFill>
              <a:schemeClr val="bg1"/>
            </a:solidFill>
          </a:ln>
        </p:spPr>
        <p:txBody>
          <a:bodyPr>
            <a:normAutofit fontScale="90000"/>
          </a:bodyPr>
          <a:lstStyle/>
          <a:p>
            <a:endParaRPr lang="nl-NL" b="1" dirty="0"/>
          </a:p>
        </p:txBody>
      </p:sp>
      <p:graphicFrame>
        <p:nvGraphicFramePr>
          <p:cNvPr id="3" name="Tabel 2"/>
          <p:cNvGraphicFramePr>
            <a:graphicFrameLocks noGrp="1"/>
          </p:cNvGraphicFramePr>
          <p:nvPr>
            <p:extLst>
              <p:ext uri="{D42A27DB-BD31-4B8C-83A1-F6EECF244321}">
                <p14:modId xmlns:p14="http://schemas.microsoft.com/office/powerpoint/2010/main" val="2877172271"/>
              </p:ext>
            </p:extLst>
          </p:nvPr>
        </p:nvGraphicFramePr>
        <p:xfrm>
          <a:off x="467544" y="1635646"/>
          <a:ext cx="8208912" cy="2743200"/>
        </p:xfrm>
        <a:graphic>
          <a:graphicData uri="http://schemas.openxmlformats.org/drawingml/2006/table">
            <a:tbl>
              <a:tblPr/>
              <a:tblGrid>
                <a:gridCol w="8208912">
                  <a:extLst>
                    <a:ext uri="{9D8B030D-6E8A-4147-A177-3AD203B41FA5}">
                      <a16:colId xmlns:a16="http://schemas.microsoft.com/office/drawing/2014/main" val="20000"/>
                    </a:ext>
                  </a:extLst>
                </a:gridCol>
              </a:tblGrid>
              <a:tr h="1954530">
                <a:tc>
                  <a:txBody>
                    <a:bodyPr/>
                    <a:lstStyle/>
                    <a:p>
                      <a:pPr>
                        <a:spcAft>
                          <a:spcPts val="0"/>
                        </a:spcAft>
                      </a:pPr>
                      <a:r>
                        <a:rPr lang="nl-NL" sz="2000" b="1" dirty="0">
                          <a:latin typeface="Calibri"/>
                          <a:ea typeface="Times New Roman"/>
                          <a:cs typeface="Calibri"/>
                        </a:rPr>
                        <a:t>3: TOEPASSEN</a:t>
                      </a:r>
                      <a:r>
                        <a:rPr lang="nl-NL" sz="2000" b="0" dirty="0">
                          <a:latin typeface="Calibri"/>
                          <a:ea typeface="Times New Roman"/>
                          <a:cs typeface="Times New Roman"/>
                        </a:rPr>
                        <a:t> </a:t>
                      </a:r>
                      <a:endParaRPr lang="nl-NL" sz="2000" b="1" dirty="0">
                        <a:latin typeface="Calibri"/>
                        <a:ea typeface="Times New Roman"/>
                        <a:cs typeface="Times New Roman"/>
                      </a:endParaRPr>
                    </a:p>
                    <a:p>
                      <a:pPr>
                        <a:spcAft>
                          <a:spcPts val="0"/>
                        </a:spcAft>
                      </a:pPr>
                      <a:r>
                        <a:rPr lang="nl-NL" sz="2000" b="0" dirty="0">
                          <a:latin typeface="Calibri"/>
                          <a:ea typeface="Times New Roman"/>
                          <a:cs typeface="Times New Roman"/>
                        </a:rPr>
                        <a:t>Manieren van uitvoeren van oefeningen of van problemen oplossen, </a:t>
                      </a:r>
                      <a:r>
                        <a:rPr lang="nl-NL" sz="2000" b="0" dirty="0" smtClean="0">
                          <a:latin typeface="Calibri"/>
                          <a:ea typeface="Times New Roman"/>
                          <a:cs typeface="Times New Roman"/>
                        </a:rPr>
                        <a:t>toepassen is </a:t>
                      </a:r>
                      <a:r>
                        <a:rPr lang="nl-NL" sz="2000" b="0" dirty="0">
                          <a:latin typeface="Calibri"/>
                          <a:ea typeface="Times New Roman"/>
                          <a:cs typeface="Times New Roman"/>
                        </a:rPr>
                        <a:t>verwant aan procedurele kennis. </a:t>
                      </a:r>
                      <a:endParaRPr lang="nl-NL" sz="2000" b="0" dirty="0" smtClean="0">
                        <a:latin typeface="Calibri"/>
                        <a:ea typeface="Times New Roman"/>
                        <a:cs typeface="Times New Roman"/>
                      </a:endParaRPr>
                    </a:p>
                    <a:p>
                      <a:pPr>
                        <a:spcAft>
                          <a:spcPts val="0"/>
                        </a:spcAft>
                      </a:pPr>
                      <a:endParaRPr lang="nl-NL" sz="2000" b="1" dirty="0">
                        <a:latin typeface="Calibri"/>
                        <a:ea typeface="Times New Roman"/>
                        <a:cs typeface="Times New Roman"/>
                      </a:endParaRPr>
                    </a:p>
                    <a:p>
                      <a:pPr>
                        <a:spcAft>
                          <a:spcPts val="0"/>
                        </a:spcAft>
                      </a:pPr>
                      <a:r>
                        <a:rPr lang="nl-NL" sz="2000" b="1" dirty="0" smtClean="0">
                          <a:latin typeface="Calibri"/>
                          <a:ea typeface="Times New Roman"/>
                          <a:cs typeface="Times New Roman"/>
                        </a:rPr>
                        <a:t>Vraagvoorbeelden: </a:t>
                      </a:r>
                    </a:p>
                    <a:p>
                      <a:pPr>
                        <a:buFont typeface="Arial" pitchFamily="34" charset="0"/>
                        <a:buChar char="•"/>
                      </a:pP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Maak</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duidelijk</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aan</a:t>
                      </a:r>
                      <a:r>
                        <a:rPr lang="en-US" sz="2000" b="0" i="1" kern="1200" dirty="0" smtClean="0">
                          <a:solidFill>
                            <a:schemeClr val="tx1"/>
                          </a:solidFill>
                          <a:latin typeface="Calibri" pitchFamily="34" charset="0"/>
                          <a:ea typeface="+mn-ea"/>
                          <a:cs typeface="+mn-cs"/>
                        </a:rPr>
                        <a:t> de hand van.. </a:t>
                      </a:r>
                    </a:p>
                    <a:p>
                      <a:pPr>
                        <a:buFont typeface="Arial" pitchFamily="34" charset="0"/>
                        <a:buChar char="•"/>
                      </a:pPr>
                      <a:r>
                        <a:rPr lang="en-US" sz="2000" b="0" i="1" kern="1200" dirty="0" smtClean="0">
                          <a:solidFill>
                            <a:schemeClr val="tx1"/>
                          </a:solidFill>
                          <a:latin typeface="Calibri" pitchFamily="34" charset="0"/>
                          <a:ea typeface="+mn-ea"/>
                          <a:cs typeface="+mn-cs"/>
                        </a:rPr>
                        <a:t> Toon </a:t>
                      </a:r>
                      <a:r>
                        <a:rPr lang="en-US" sz="2000" b="0" i="1" kern="1200" dirty="0" err="1" smtClean="0">
                          <a:solidFill>
                            <a:schemeClr val="tx1"/>
                          </a:solidFill>
                          <a:latin typeface="Calibri" pitchFamily="34" charset="0"/>
                          <a:ea typeface="+mn-ea"/>
                          <a:cs typeface="+mn-cs"/>
                        </a:rPr>
                        <a:t>aan</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aan</a:t>
                      </a:r>
                      <a:r>
                        <a:rPr lang="en-US" sz="2000" b="0" i="1" kern="1200" dirty="0" smtClean="0">
                          <a:solidFill>
                            <a:schemeClr val="tx1"/>
                          </a:solidFill>
                          <a:latin typeface="Calibri" pitchFamily="34" charset="0"/>
                          <a:ea typeface="+mn-ea"/>
                          <a:cs typeface="+mn-cs"/>
                        </a:rPr>
                        <a:t> de hand van...</a:t>
                      </a:r>
                      <a:endParaRPr lang="nl-NL" sz="2000" b="0" i="1" kern="1200" dirty="0" smtClean="0">
                        <a:solidFill>
                          <a:schemeClr val="tx1"/>
                        </a:solidFill>
                        <a:latin typeface="Calibri" pitchFamily="34" charset="0"/>
                        <a:ea typeface="+mn-ea"/>
                        <a:cs typeface="+mn-cs"/>
                      </a:endParaRPr>
                    </a:p>
                    <a:p>
                      <a:pPr>
                        <a:buFont typeface="Arial" pitchFamily="34" charset="0"/>
                        <a:buChar char="•"/>
                      </a:pP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Bedenk</a:t>
                      </a:r>
                      <a:r>
                        <a:rPr lang="en-US" sz="2000" b="0" i="1" kern="1200" dirty="0" smtClean="0">
                          <a:solidFill>
                            <a:schemeClr val="tx1"/>
                          </a:solidFill>
                          <a:latin typeface="Calibri" pitchFamily="34" charset="0"/>
                          <a:ea typeface="+mn-ea"/>
                          <a:cs typeface="+mn-cs"/>
                        </a:rPr>
                        <a:t> hoe....</a:t>
                      </a:r>
                      <a:endParaRPr lang="nl-NL" sz="2000" b="0" i="1" kern="1200" dirty="0" smtClean="0">
                        <a:solidFill>
                          <a:schemeClr val="tx1"/>
                        </a:solidFill>
                        <a:latin typeface="Calibri" pitchFamily="34" charset="0"/>
                        <a:ea typeface="+mn-ea"/>
                        <a:cs typeface="+mn-cs"/>
                      </a:endParaRPr>
                    </a:p>
                    <a:p>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dit</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alles</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bij</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nieuwe</a:t>
                      </a:r>
                      <a:r>
                        <a:rPr lang="en-US" sz="2000" b="0" i="1" kern="1200" dirty="0" smtClean="0">
                          <a:solidFill>
                            <a:schemeClr val="tx1"/>
                          </a:solidFill>
                          <a:latin typeface="Calibri" pitchFamily="34" charset="0"/>
                          <a:ea typeface="+mn-ea"/>
                          <a:cs typeface="+mn-cs"/>
                        </a:rPr>
                        <a:t> </a:t>
                      </a:r>
                      <a:r>
                        <a:rPr lang="en-US" sz="2000" b="0" i="1" kern="1200" dirty="0" err="1" smtClean="0">
                          <a:solidFill>
                            <a:schemeClr val="tx1"/>
                          </a:solidFill>
                          <a:latin typeface="Calibri" pitchFamily="34" charset="0"/>
                          <a:ea typeface="+mn-ea"/>
                          <a:cs typeface="+mn-cs"/>
                        </a:rPr>
                        <a:t>voorbeelden</a:t>
                      </a:r>
                      <a:r>
                        <a:rPr lang="en-US" sz="2000" b="0" i="1" kern="1200" dirty="0" smtClean="0">
                          <a:solidFill>
                            <a:schemeClr val="tx1"/>
                          </a:solidFill>
                          <a:latin typeface="Calibri" pitchFamily="34" charset="0"/>
                          <a:ea typeface="+mn-ea"/>
                          <a:cs typeface="+mn-cs"/>
                        </a:rPr>
                        <a:t>)</a:t>
                      </a:r>
                      <a:endParaRPr lang="nl-NL" sz="2000" b="0" i="1" dirty="0">
                        <a:latin typeface="Calibri" pitchFamily="34" charset="0"/>
                        <a:ea typeface="Times New Roman"/>
                        <a:cs typeface="Times New Roman"/>
                      </a:endParaRPr>
                    </a:p>
                  </a:txBody>
                  <a:tcPr marL="64483" marR="64483"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EF9AD"/>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647568" y="2607754"/>
            <a:ext cx="2088232" cy="576064"/>
          </a:xfrm>
          <a:prstGeom prst="rightArrow">
            <a:avLst>
              <a:gd name="adj1" fmla="val 31475"/>
              <a:gd name="adj2" fmla="val 50713"/>
            </a:avLst>
          </a:prstGeom>
          <a:solidFill>
            <a:srgbClr val="D80230"/>
          </a:solidFill>
          <a:ln>
            <a:solidFill>
              <a:srgbClr val="D802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aphicFrame>
        <p:nvGraphicFramePr>
          <p:cNvPr id="10" name="Tabel 9"/>
          <p:cNvGraphicFramePr>
            <a:graphicFrameLocks noGrp="1"/>
          </p:cNvGraphicFramePr>
          <p:nvPr/>
        </p:nvGraphicFramePr>
        <p:xfrm>
          <a:off x="2699792" y="1491630"/>
          <a:ext cx="2952328" cy="2808312"/>
        </p:xfrm>
        <a:graphic>
          <a:graphicData uri="http://schemas.openxmlformats.org/drawingml/2006/table">
            <a:tbl>
              <a:tblPr/>
              <a:tblGrid>
                <a:gridCol w="590466">
                  <a:extLst>
                    <a:ext uri="{9D8B030D-6E8A-4147-A177-3AD203B41FA5}">
                      <a16:colId xmlns:a16="http://schemas.microsoft.com/office/drawing/2014/main" val="20000"/>
                    </a:ext>
                  </a:extLst>
                </a:gridCol>
                <a:gridCol w="2361862">
                  <a:extLst>
                    <a:ext uri="{9D8B030D-6E8A-4147-A177-3AD203B41FA5}">
                      <a16:colId xmlns:a16="http://schemas.microsoft.com/office/drawing/2014/main" val="20001"/>
                    </a:ext>
                  </a:extLst>
                </a:gridCol>
              </a:tblGrid>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CREEREN </a:t>
                      </a: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EVALUEREN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extLst>
                  <a:ext uri="{0D108BD9-81ED-4DB2-BD59-A6C34878D82A}">
                    <a16:rowId xmlns:a16="http://schemas.microsoft.com/office/drawing/2014/main" val="10001"/>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ANALYSEREN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extLst>
                  <a:ext uri="{0D108BD9-81ED-4DB2-BD59-A6C34878D82A}">
                    <a16:rowId xmlns:a16="http://schemas.microsoft.com/office/drawing/2014/main" val="10002"/>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TOEPASSEN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extLst>
                  <a:ext uri="{0D108BD9-81ED-4DB2-BD59-A6C34878D82A}">
                    <a16:rowId xmlns:a16="http://schemas.microsoft.com/office/drawing/2014/main" val="10003"/>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BEGRIJPEN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extLst>
                  <a:ext uri="{0D108BD9-81ED-4DB2-BD59-A6C34878D82A}">
                    <a16:rowId xmlns:a16="http://schemas.microsoft.com/office/drawing/2014/main" val="10004"/>
                  </a:ext>
                </a:extLst>
              </a:tr>
              <a:tr h="460082">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ONTHOUDEN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extLst>
                  <a:ext uri="{0D108BD9-81ED-4DB2-BD59-A6C34878D82A}">
                    <a16:rowId xmlns:a16="http://schemas.microsoft.com/office/drawing/2014/main" val="10005"/>
                  </a:ext>
                </a:extLst>
              </a:tr>
            </a:tbl>
          </a:graphicData>
        </a:graphic>
      </p:graphicFrame>
      <p:sp>
        <p:nvSpPr>
          <p:cNvPr id="8211" name="Titel 7"/>
          <p:cNvSpPr>
            <a:spLocks noGrp="1"/>
          </p:cNvSpPr>
          <p:nvPr>
            <p:ph type="title"/>
          </p:nvPr>
        </p:nvSpPr>
        <p:spPr>
          <a:xfrm>
            <a:off x="395536" y="771550"/>
            <a:ext cx="8208912" cy="432048"/>
          </a:xfrm>
          <a:solidFill>
            <a:srgbClr val="594C49"/>
          </a:solidFill>
        </p:spPr>
        <p:txBody>
          <a:bodyPr>
            <a:noAutofit/>
          </a:bodyPr>
          <a:lstStyle/>
          <a:p>
            <a:pPr algn="ctr"/>
            <a:r>
              <a:rPr lang="nl-NL" sz="3600" b="1" dirty="0" smtClean="0">
                <a:solidFill>
                  <a:schemeClr val="bg1"/>
                </a:solidFill>
              </a:rPr>
              <a:t>LEREN: VAN EENVOUDIG NAAR COMPLEX </a:t>
            </a:r>
          </a:p>
        </p:txBody>
      </p:sp>
      <p:sp>
        <p:nvSpPr>
          <p:cNvPr id="7" name="Tekstvak 6"/>
          <p:cNvSpPr txBox="1"/>
          <p:nvPr/>
        </p:nvSpPr>
        <p:spPr>
          <a:xfrm>
            <a:off x="1187624" y="3939902"/>
            <a:ext cx="1368152" cy="369332"/>
          </a:xfrm>
          <a:prstGeom prst="rect">
            <a:avLst/>
          </a:prstGeom>
          <a:noFill/>
        </p:spPr>
        <p:txBody>
          <a:bodyPr wrap="square" rtlCol="0">
            <a:spAutoFit/>
          </a:bodyPr>
          <a:lstStyle/>
          <a:p>
            <a:r>
              <a:rPr lang="nl-NL" dirty="0" smtClean="0"/>
              <a:t>eenvoudig</a:t>
            </a:r>
            <a:endParaRPr lang="nl-NL" dirty="0"/>
          </a:p>
        </p:txBody>
      </p:sp>
      <p:sp>
        <p:nvSpPr>
          <p:cNvPr id="8" name="Tekstvak 7"/>
          <p:cNvSpPr txBox="1"/>
          <p:nvPr/>
        </p:nvSpPr>
        <p:spPr>
          <a:xfrm>
            <a:off x="1115616" y="1491630"/>
            <a:ext cx="1368152" cy="369332"/>
          </a:xfrm>
          <a:prstGeom prst="rect">
            <a:avLst/>
          </a:prstGeom>
          <a:noFill/>
        </p:spPr>
        <p:txBody>
          <a:bodyPr wrap="square" rtlCol="0">
            <a:spAutoFit/>
          </a:bodyPr>
          <a:lstStyle/>
          <a:p>
            <a:r>
              <a:rPr lang="nl-NL" dirty="0" smtClean="0"/>
              <a:t>Complex</a:t>
            </a:r>
            <a:endParaRPr lang="nl-NL" dirty="0"/>
          </a:p>
        </p:txBody>
      </p:sp>
    </p:spTree>
    <p:extLst>
      <p:ext uri="{BB962C8B-B14F-4D97-AF65-F5344CB8AC3E}">
        <p14:creationId xmlns:p14="http://schemas.microsoft.com/office/powerpoint/2010/main" val="746585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99542"/>
            <a:ext cx="8352928" cy="504056"/>
          </a:xfrm>
          <a:solidFill>
            <a:srgbClr val="FFFDA7"/>
          </a:solidFill>
          <a:ln w="25400">
            <a:solidFill>
              <a:schemeClr val="bg1"/>
            </a:solidFill>
          </a:ln>
        </p:spPr>
        <p:txBody>
          <a:bodyPr>
            <a:normAutofit fontScale="90000"/>
          </a:bodyPr>
          <a:lstStyle/>
          <a:p>
            <a:r>
              <a:rPr lang="nl-NL" b="1" dirty="0" smtClean="0"/>
              <a:t> WAT IS ANALYSEREN?</a:t>
            </a:r>
            <a:endParaRPr lang="nl-NL" b="1" dirty="0"/>
          </a:p>
        </p:txBody>
      </p:sp>
      <p:graphicFrame>
        <p:nvGraphicFramePr>
          <p:cNvPr id="3" name="Tabel 2"/>
          <p:cNvGraphicFramePr>
            <a:graphicFrameLocks noGrp="1"/>
          </p:cNvGraphicFramePr>
          <p:nvPr>
            <p:extLst>
              <p:ext uri="{D42A27DB-BD31-4B8C-83A1-F6EECF244321}">
                <p14:modId xmlns:p14="http://schemas.microsoft.com/office/powerpoint/2010/main" val="2690753404"/>
              </p:ext>
            </p:extLst>
          </p:nvPr>
        </p:nvGraphicFramePr>
        <p:xfrm>
          <a:off x="395536" y="1347614"/>
          <a:ext cx="8352928" cy="3240360"/>
        </p:xfrm>
        <a:graphic>
          <a:graphicData uri="http://schemas.openxmlformats.org/drawingml/2006/table">
            <a:tbl>
              <a:tblPr/>
              <a:tblGrid>
                <a:gridCol w="8352928">
                  <a:extLst>
                    <a:ext uri="{9D8B030D-6E8A-4147-A177-3AD203B41FA5}">
                      <a16:colId xmlns:a16="http://schemas.microsoft.com/office/drawing/2014/main" val="20000"/>
                    </a:ext>
                  </a:extLst>
                </a:gridCol>
              </a:tblGrid>
              <a:tr h="3240360">
                <a:tc>
                  <a:txBody>
                    <a:bodyPr/>
                    <a:lstStyle/>
                    <a:p>
                      <a:pPr>
                        <a:lnSpc>
                          <a:spcPct val="107000"/>
                        </a:lnSpc>
                        <a:spcAft>
                          <a:spcPts val="800"/>
                        </a:spcAft>
                      </a:pPr>
                      <a:r>
                        <a:rPr lang="nl-NL" sz="2000" b="1" dirty="0">
                          <a:latin typeface="Calibri"/>
                          <a:ea typeface="Times New Roman"/>
                          <a:cs typeface="Calibri"/>
                        </a:rPr>
                        <a:t>4: ANALYSEREN</a:t>
                      </a:r>
                      <a:r>
                        <a:rPr lang="nl-NL" sz="2000" b="1" dirty="0">
                          <a:latin typeface="Calibri"/>
                          <a:ea typeface="Times New Roman"/>
                          <a:cs typeface="Times New Roman"/>
                        </a:rPr>
                        <a:t> </a:t>
                      </a:r>
                      <a:endParaRPr lang="nl-NL" sz="2000" dirty="0">
                        <a:latin typeface="Calibri"/>
                        <a:ea typeface="Times New Roman"/>
                        <a:cs typeface="Times New Roman"/>
                      </a:endParaRPr>
                    </a:p>
                    <a:p>
                      <a:pPr>
                        <a:lnSpc>
                          <a:spcPct val="107000"/>
                        </a:lnSpc>
                        <a:spcAft>
                          <a:spcPts val="800"/>
                        </a:spcAft>
                      </a:pPr>
                      <a:r>
                        <a:rPr lang="nl-NL" sz="2000" dirty="0">
                          <a:latin typeface="Calibri"/>
                          <a:ea typeface="Times New Roman"/>
                          <a:cs typeface="Times New Roman"/>
                        </a:rPr>
                        <a:t>Materiaal in onderdelen op kunnen splitsen en kunnen bestuderen hoe onderdelen aan elkaar en aan het geheel gerelateerd zijn</a:t>
                      </a:r>
                      <a:r>
                        <a:rPr lang="nl-NL" sz="2000" dirty="0" smtClean="0">
                          <a:latin typeface="Calibri"/>
                          <a:ea typeface="Times New Roman"/>
                          <a:cs typeface="Times New Roman"/>
                        </a:rPr>
                        <a:t>.</a:t>
                      </a:r>
                      <a:endParaRPr lang="nl-NL" sz="2000" dirty="0">
                        <a:latin typeface="Calibri"/>
                        <a:ea typeface="Times New Roman"/>
                        <a:cs typeface="Times New Roman"/>
                      </a:endParaRPr>
                    </a:p>
                    <a:p>
                      <a:pPr>
                        <a:lnSpc>
                          <a:spcPct val="107000"/>
                        </a:lnSpc>
                        <a:spcAft>
                          <a:spcPts val="800"/>
                        </a:spcAft>
                      </a:pPr>
                      <a:endParaRPr lang="nl-NL" sz="2000" b="1" dirty="0" smtClean="0">
                        <a:latin typeface="Calibri"/>
                        <a:ea typeface="Times New Roman"/>
                        <a:cs typeface="Times New Roman"/>
                      </a:endParaRPr>
                    </a:p>
                    <a:p>
                      <a:pPr>
                        <a:lnSpc>
                          <a:spcPct val="107000"/>
                        </a:lnSpc>
                        <a:spcAft>
                          <a:spcPts val="800"/>
                        </a:spcAft>
                      </a:pPr>
                      <a:r>
                        <a:rPr lang="nl-NL" sz="2000" b="1" dirty="0" smtClean="0">
                          <a:latin typeface="Calibri"/>
                          <a:ea typeface="Times New Roman"/>
                          <a:cs typeface="Times New Roman"/>
                        </a:rPr>
                        <a:t>Vraagvoorbeelden:</a:t>
                      </a:r>
                      <a:r>
                        <a:rPr lang="nl-NL" sz="2000" b="1" baseline="0" dirty="0" smtClean="0">
                          <a:latin typeface="Calibri"/>
                          <a:ea typeface="Times New Roman"/>
                          <a:cs typeface="Times New Roman"/>
                        </a:rPr>
                        <a:t> </a:t>
                      </a:r>
                    </a:p>
                    <a:p>
                      <a:pPr>
                        <a:buFont typeface="Arial" pitchFamily="34" charset="0"/>
                        <a:buChar char="•"/>
                      </a:pPr>
                      <a:r>
                        <a:rPr lang="en-US" sz="2000" b="1" kern="1200" dirty="0" smtClean="0">
                          <a:solidFill>
                            <a:schemeClr val="tx1"/>
                          </a:solidFill>
                          <a:latin typeface="Calibri" pitchFamily="34" charset="0"/>
                          <a:ea typeface="+mn-ea"/>
                          <a:cs typeface="+mn-cs"/>
                        </a:rPr>
                        <a:t> Leg </a:t>
                      </a:r>
                      <a:r>
                        <a:rPr lang="en-US" sz="2000" b="1" kern="1200" dirty="0" err="1" smtClean="0">
                          <a:solidFill>
                            <a:schemeClr val="tx1"/>
                          </a:solidFill>
                          <a:latin typeface="Calibri" pitchFamily="34" charset="0"/>
                          <a:ea typeface="+mn-ea"/>
                          <a:cs typeface="+mn-cs"/>
                        </a:rPr>
                        <a:t>uit</a:t>
                      </a:r>
                      <a:r>
                        <a:rPr lang="en-US" sz="2000" b="1" kern="120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aan</a:t>
                      </a:r>
                      <a:r>
                        <a:rPr lang="en-US" sz="2000" b="1" kern="1200" dirty="0" smtClean="0">
                          <a:solidFill>
                            <a:schemeClr val="tx1"/>
                          </a:solidFill>
                          <a:latin typeface="Calibri" pitchFamily="34" charset="0"/>
                          <a:ea typeface="+mn-ea"/>
                          <a:cs typeface="+mn-cs"/>
                        </a:rPr>
                        <a:t> de hand van </a:t>
                      </a:r>
                      <a:r>
                        <a:rPr lang="en-US" sz="2000" b="1" kern="1200" dirty="0" err="1" smtClean="0">
                          <a:solidFill>
                            <a:schemeClr val="tx1"/>
                          </a:solidFill>
                          <a:latin typeface="Calibri" pitchFamily="34" charset="0"/>
                          <a:ea typeface="+mn-ea"/>
                          <a:cs typeface="+mn-cs"/>
                        </a:rPr>
                        <a:t>een</a:t>
                      </a:r>
                      <a:r>
                        <a:rPr lang="nl-NL" sz="2000" b="0" kern="1200" baseline="0" dirty="0" smtClean="0">
                          <a:solidFill>
                            <a:schemeClr val="tx1"/>
                          </a:solidFill>
                          <a:latin typeface="Calibri" pitchFamily="34" charset="0"/>
                          <a:ea typeface="+mn-ea"/>
                          <a:cs typeface="+mn-cs"/>
                        </a:rPr>
                        <a:t> </a:t>
                      </a:r>
                      <a:r>
                        <a:rPr lang="en-US" sz="2000" b="1" kern="1200" dirty="0" smtClean="0">
                          <a:solidFill>
                            <a:schemeClr val="tx1"/>
                          </a:solidFill>
                          <a:latin typeface="Calibri" pitchFamily="34" charset="0"/>
                          <a:ea typeface="+mn-ea"/>
                          <a:cs typeface="+mn-cs"/>
                        </a:rPr>
                        <a:t>(</a:t>
                      </a:r>
                      <a:r>
                        <a:rPr lang="en-US" sz="2000" b="1" kern="1200" dirty="0" err="1" smtClean="0">
                          <a:solidFill>
                            <a:schemeClr val="tx1"/>
                          </a:solidFill>
                          <a:latin typeface="Calibri" pitchFamily="34" charset="0"/>
                          <a:ea typeface="+mn-ea"/>
                          <a:cs typeface="+mn-cs"/>
                        </a:rPr>
                        <a:t>nieuw</a:t>
                      </a:r>
                      <a:r>
                        <a:rPr lang="en-US" sz="2000" b="1" kern="120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voorbeeld</a:t>
                      </a:r>
                      <a:r>
                        <a:rPr lang="en-US" sz="2000" b="1" kern="1200" dirty="0" smtClean="0">
                          <a:solidFill>
                            <a:schemeClr val="tx1"/>
                          </a:solidFill>
                          <a:latin typeface="Calibri" pitchFamily="34" charset="0"/>
                          <a:ea typeface="+mn-ea"/>
                          <a:cs typeface="+mn-cs"/>
                        </a:rPr>
                        <a:t> hoe...(je </a:t>
                      </a:r>
                      <a:r>
                        <a:rPr lang="en-US" sz="2000" b="1" kern="1200" dirty="0" err="1" smtClean="0">
                          <a:solidFill>
                            <a:schemeClr val="tx1"/>
                          </a:solidFill>
                          <a:latin typeface="Calibri" pitchFamily="34" charset="0"/>
                          <a:ea typeface="+mn-ea"/>
                          <a:cs typeface="+mn-cs"/>
                        </a:rPr>
                        <a:t>kunt</a:t>
                      </a:r>
                      <a:r>
                        <a:rPr lang="en-US" sz="2000" b="1" kern="120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zien</a:t>
                      </a:r>
                      <a:r>
                        <a:rPr lang="en-US" sz="2000" b="1" kern="1200" dirty="0" smtClean="0">
                          <a:solidFill>
                            <a:schemeClr val="tx1"/>
                          </a:solidFill>
                          <a:latin typeface="Calibri" pitchFamily="34" charset="0"/>
                          <a:ea typeface="+mn-ea"/>
                          <a:cs typeface="+mn-cs"/>
                        </a:rPr>
                        <a:t>/</a:t>
                      </a:r>
                      <a:r>
                        <a:rPr lang="en-US" sz="2000" b="1" kern="1200" dirty="0" err="1" smtClean="0">
                          <a:solidFill>
                            <a:schemeClr val="tx1"/>
                          </a:solidFill>
                          <a:latin typeface="Calibri" pitchFamily="34" charset="0"/>
                          <a:ea typeface="+mn-ea"/>
                          <a:cs typeface="+mn-cs"/>
                        </a:rPr>
                        <a:t>horen</a:t>
                      </a:r>
                      <a:r>
                        <a:rPr lang="en-US" sz="2000" b="1" kern="1200" dirty="0" smtClean="0">
                          <a:solidFill>
                            <a:schemeClr val="tx1"/>
                          </a:solidFill>
                          <a:latin typeface="Calibri" pitchFamily="34" charset="0"/>
                          <a:ea typeface="+mn-ea"/>
                          <a:cs typeface="+mn-cs"/>
                        </a:rPr>
                        <a:t>)</a:t>
                      </a:r>
                      <a:endParaRPr lang="nl-NL" sz="2000" b="0" kern="1200" dirty="0" smtClean="0">
                        <a:solidFill>
                          <a:schemeClr val="tx1"/>
                        </a:solidFill>
                        <a:latin typeface="Calibri" pitchFamily="34" charset="0"/>
                        <a:ea typeface="+mn-ea"/>
                        <a:cs typeface="+mn-cs"/>
                      </a:endParaRPr>
                    </a:p>
                    <a:p>
                      <a:pPr>
                        <a:buFont typeface="Arial" pitchFamily="34" charset="0"/>
                        <a:buChar char="•"/>
                      </a:pPr>
                      <a:r>
                        <a:rPr lang="nl-NL" sz="2000" b="0" kern="1200" baseline="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Maak</a:t>
                      </a:r>
                      <a:r>
                        <a:rPr lang="en-US" sz="2000" b="1" kern="120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een</a:t>
                      </a:r>
                      <a:r>
                        <a:rPr lang="en-US" sz="2000" b="1" kern="120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onderscheid</a:t>
                      </a:r>
                      <a:r>
                        <a:rPr lang="en-US" sz="2000" b="1" kern="120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tussen</a:t>
                      </a:r>
                      <a:r>
                        <a:rPr lang="en-US" sz="2000" b="1" kern="120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Verklaar</a:t>
                      </a:r>
                      <a:r>
                        <a:rPr lang="en-US" sz="2000" b="1" kern="1200" dirty="0" smtClean="0">
                          <a:solidFill>
                            <a:schemeClr val="tx1"/>
                          </a:solidFill>
                          <a:latin typeface="Calibri" pitchFamily="34" charset="0"/>
                          <a:ea typeface="+mn-ea"/>
                          <a:cs typeface="+mn-cs"/>
                        </a:rPr>
                        <a:t> de </a:t>
                      </a:r>
                      <a:r>
                        <a:rPr lang="en-US" sz="2000" b="1" kern="1200" dirty="0" err="1" smtClean="0">
                          <a:solidFill>
                            <a:schemeClr val="tx1"/>
                          </a:solidFill>
                          <a:latin typeface="Calibri" pitchFamily="34" charset="0"/>
                          <a:ea typeface="+mn-ea"/>
                          <a:cs typeface="+mn-cs"/>
                        </a:rPr>
                        <a:t>verschillen</a:t>
                      </a:r>
                      <a:r>
                        <a:rPr lang="en-US" sz="2000" b="1" kern="120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tussen</a:t>
                      </a:r>
                      <a:r>
                        <a:rPr lang="en-US" sz="2000" b="1" kern="1200" dirty="0" smtClean="0">
                          <a:solidFill>
                            <a:schemeClr val="tx1"/>
                          </a:solidFill>
                          <a:latin typeface="Calibri" pitchFamily="34" charset="0"/>
                          <a:ea typeface="+mn-ea"/>
                          <a:cs typeface="+mn-cs"/>
                        </a:rPr>
                        <a:t>..... </a:t>
                      </a:r>
                      <a:endParaRPr lang="nl-NL" sz="2000" i="0" kern="1200" dirty="0" smtClean="0">
                        <a:solidFill>
                          <a:schemeClr val="tx1"/>
                        </a:solidFill>
                        <a:latin typeface="Calibri" pitchFamily="34" charset="0"/>
                        <a:ea typeface="+mn-ea"/>
                        <a:cs typeface="+mn-cs"/>
                      </a:endParaRPr>
                    </a:p>
                    <a:p>
                      <a:pPr>
                        <a:buFont typeface="Arial" pitchFamily="34" charset="0"/>
                        <a:buChar char="•"/>
                      </a:pPr>
                      <a:r>
                        <a:rPr lang="nl-NL" sz="2000" b="1" i="0" kern="1200" baseline="0" dirty="0" smtClean="0">
                          <a:solidFill>
                            <a:schemeClr val="tx1"/>
                          </a:solidFill>
                          <a:latin typeface="Calibri" pitchFamily="34" charset="0"/>
                          <a:ea typeface="+mn-ea"/>
                          <a:cs typeface="+mn-cs"/>
                        </a:rPr>
                        <a:t> </a:t>
                      </a:r>
                      <a:r>
                        <a:rPr lang="en-US" sz="2000" b="1" kern="1200" dirty="0" err="1" smtClean="0">
                          <a:solidFill>
                            <a:schemeClr val="tx1"/>
                          </a:solidFill>
                          <a:latin typeface="Calibri" pitchFamily="34" charset="0"/>
                          <a:ea typeface="+mn-ea"/>
                          <a:cs typeface="+mn-cs"/>
                        </a:rPr>
                        <a:t>Breng</a:t>
                      </a:r>
                      <a:r>
                        <a:rPr lang="en-US" sz="2000" b="1" kern="1200" dirty="0" smtClean="0">
                          <a:solidFill>
                            <a:schemeClr val="tx1"/>
                          </a:solidFill>
                          <a:latin typeface="Calibri" pitchFamily="34" charset="0"/>
                          <a:ea typeface="+mn-ea"/>
                          <a:cs typeface="+mn-cs"/>
                        </a:rPr>
                        <a:t> in... </a:t>
                      </a:r>
                      <a:r>
                        <a:rPr lang="en-US" sz="2000" b="1" kern="1200" dirty="0" err="1" smtClean="0">
                          <a:solidFill>
                            <a:schemeClr val="tx1"/>
                          </a:solidFill>
                          <a:latin typeface="Calibri" pitchFamily="34" charset="0"/>
                          <a:ea typeface="+mn-ea"/>
                          <a:cs typeface="+mn-cs"/>
                        </a:rPr>
                        <a:t>verband</a:t>
                      </a:r>
                      <a:r>
                        <a:rPr lang="en-US" sz="2000" b="1" kern="1200" dirty="0" smtClean="0">
                          <a:solidFill>
                            <a:schemeClr val="tx1"/>
                          </a:solidFill>
                          <a:latin typeface="Calibri" pitchFamily="34" charset="0"/>
                          <a:ea typeface="+mn-ea"/>
                          <a:cs typeface="+mn-cs"/>
                        </a:rPr>
                        <a:t> met...</a:t>
                      </a:r>
                      <a:endParaRPr lang="nl-NL" sz="2000" b="1" dirty="0">
                        <a:latin typeface="Calibri" pitchFamily="34" charset="0"/>
                        <a:ea typeface="Times New Roman"/>
                        <a:cs typeface="Times New Roman"/>
                      </a:endParaRPr>
                    </a:p>
                  </a:txBody>
                  <a:tcPr marL="68295" marR="68295" marT="0" marB="0">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DA7"/>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25" t="21588" r="21861" b="6645"/>
          <a:stretch/>
        </p:blipFill>
        <p:spPr bwMode="auto">
          <a:xfrm>
            <a:off x="611560" y="0"/>
            <a:ext cx="7848872" cy="507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7544" y="843558"/>
            <a:ext cx="8208912" cy="360040"/>
          </a:xfrm>
          <a:solidFill>
            <a:srgbClr val="FFFDA7"/>
          </a:solidFill>
          <a:ln w="25400">
            <a:solidFill>
              <a:schemeClr val="bg1"/>
            </a:solidFill>
          </a:ln>
        </p:spPr>
        <p:txBody>
          <a:bodyPr>
            <a:noAutofit/>
          </a:bodyPr>
          <a:lstStyle/>
          <a:p>
            <a:pPr algn="l" eaLnBrk="1" hangingPunct="1"/>
            <a:r>
              <a:rPr lang="nl-NL" sz="2000" b="1" dirty="0" err="1" smtClean="0"/>
              <a:t>ILO-UvA</a:t>
            </a:r>
            <a:r>
              <a:rPr lang="nl-NL" sz="2000" b="1" dirty="0" smtClean="0"/>
              <a:t> MODEL VOOR KUNST ANALYSEREN</a:t>
            </a:r>
            <a:endParaRPr lang="nl-NL" sz="2000" dirty="0" smtClean="0"/>
          </a:p>
        </p:txBody>
      </p:sp>
      <p:sp>
        <p:nvSpPr>
          <p:cNvPr id="4099" name="Rectangle 1"/>
          <p:cNvSpPr>
            <a:spLocks noChangeArrowheads="1"/>
          </p:cNvSpPr>
          <p:nvPr/>
        </p:nvSpPr>
        <p:spPr bwMode="auto">
          <a:xfrm>
            <a:off x="467544" y="1553186"/>
            <a:ext cx="8208912" cy="3200876"/>
          </a:xfrm>
          <a:prstGeom prst="rect">
            <a:avLst/>
          </a:prstGeom>
          <a:solidFill>
            <a:srgbClr val="FFFDA7"/>
          </a:solidFill>
          <a:ln w="25400">
            <a:solidFill>
              <a:schemeClr val="bg1"/>
            </a:solidFill>
            <a:miter lim="800000"/>
            <a:headEnd/>
            <a:tailEnd/>
          </a:ln>
        </p:spPr>
        <p:txBody>
          <a:bodyPr wrap="square" anchor="ctr">
            <a:spAutoFit/>
          </a:bodyPr>
          <a:lstStyle/>
          <a:p>
            <a:pPr eaLnBrk="0" hangingPunct="0"/>
            <a:r>
              <a:rPr lang="nl-NL" sz="1400" b="1" dirty="0">
                <a:latin typeface="Calibri" pitchFamily="34" charset="0"/>
                <a:ea typeface="Times New Roman" pitchFamily="18" charset="0"/>
                <a:cs typeface="Calibri" pitchFamily="34" charset="0"/>
              </a:rPr>
              <a:t>Kunst analyseren, </a:t>
            </a:r>
            <a:r>
              <a:rPr lang="nl-NL" sz="1400" b="1" i="1" u="sng" dirty="0">
                <a:latin typeface="Calibri" pitchFamily="34" charset="0"/>
                <a:ea typeface="Times New Roman" pitchFamily="18" charset="0"/>
                <a:cs typeface="Calibri" pitchFamily="34" charset="0"/>
              </a:rPr>
              <a:t>WAT</a:t>
            </a:r>
            <a:r>
              <a:rPr lang="nl-NL" sz="1400" b="1" dirty="0">
                <a:latin typeface="Calibri" pitchFamily="34" charset="0"/>
                <a:ea typeface="Times New Roman" pitchFamily="18" charset="0"/>
                <a:cs typeface="Calibri" pitchFamily="34" charset="0"/>
              </a:rPr>
              <a:t> doe je dan?</a:t>
            </a:r>
          </a:p>
          <a:p>
            <a:pPr eaLnBrk="0" hangingPunct="0"/>
            <a:endParaRPr lang="nl-NL" sz="1400" dirty="0">
              <a:latin typeface="Calibri" pitchFamily="34" charset="0"/>
              <a:ea typeface="Times New Roman" pitchFamily="18" charset="0"/>
              <a:cs typeface="Calibri" pitchFamily="34" charset="0"/>
            </a:endParaRPr>
          </a:p>
          <a:p>
            <a:pPr eaLnBrk="0" hangingPunct="0"/>
            <a:r>
              <a:rPr lang="nl-NL" sz="1400" dirty="0">
                <a:latin typeface="Calibri" pitchFamily="34" charset="0"/>
                <a:ea typeface="Times New Roman" pitchFamily="18" charset="0"/>
                <a:cs typeface="Calibri" pitchFamily="34" charset="0"/>
              </a:rPr>
              <a:t>1: BESCHRIJVEN: </a:t>
            </a:r>
          </a:p>
          <a:p>
            <a:pPr eaLnBrk="0" hangingPunct="0"/>
            <a:r>
              <a:rPr lang="nl-NL" sz="1400" b="1" dirty="0">
                <a:latin typeface="Calibri" pitchFamily="34" charset="0"/>
                <a:ea typeface="Times New Roman" pitchFamily="18" charset="0"/>
                <a:cs typeface="Calibri" pitchFamily="34" charset="0"/>
              </a:rPr>
              <a:t>VORM*</a:t>
            </a:r>
            <a:r>
              <a:rPr lang="nl-NL" sz="1400" dirty="0">
                <a:latin typeface="Calibri" pitchFamily="34" charset="0"/>
                <a:ea typeface="Times New Roman" pitchFamily="18" charset="0"/>
                <a:cs typeface="Calibri" pitchFamily="34" charset="0"/>
              </a:rPr>
              <a:t> = beschrijven </a:t>
            </a:r>
            <a:r>
              <a:rPr lang="nl-NL" sz="1400" i="1" u="sng" dirty="0">
                <a:latin typeface="Calibri" pitchFamily="34" charset="0"/>
                <a:ea typeface="Times New Roman" pitchFamily="18" charset="0"/>
                <a:cs typeface="Calibri" pitchFamily="34" charset="0"/>
              </a:rPr>
              <a:t>hoe</a:t>
            </a:r>
            <a:r>
              <a:rPr lang="nl-NL" sz="1400" dirty="0">
                <a:latin typeface="Calibri" pitchFamily="34" charset="0"/>
                <a:ea typeface="Times New Roman" pitchFamily="18" charset="0"/>
                <a:cs typeface="Calibri" pitchFamily="34" charset="0"/>
              </a:rPr>
              <a:t>? (begrippenlijst)</a:t>
            </a:r>
          </a:p>
          <a:p>
            <a:pPr eaLnBrk="0" hangingPunct="0"/>
            <a:r>
              <a:rPr lang="nl-NL" sz="1400" b="1" dirty="0">
                <a:latin typeface="Calibri" pitchFamily="34" charset="0"/>
                <a:ea typeface="Times New Roman" pitchFamily="18" charset="0"/>
                <a:cs typeface="Calibri" pitchFamily="34" charset="0"/>
              </a:rPr>
              <a:t>VERHAAL</a:t>
            </a:r>
            <a:r>
              <a:rPr lang="nl-NL" sz="1400" dirty="0">
                <a:latin typeface="Calibri" pitchFamily="34" charset="0"/>
                <a:ea typeface="Times New Roman" pitchFamily="18" charset="0"/>
                <a:cs typeface="Calibri" pitchFamily="34" charset="0"/>
              </a:rPr>
              <a:t> = beschrijven </a:t>
            </a:r>
            <a:r>
              <a:rPr lang="nl-NL" sz="1400" i="1" u="sng" dirty="0">
                <a:latin typeface="Calibri" pitchFamily="34" charset="0"/>
                <a:ea typeface="Times New Roman" pitchFamily="18" charset="0"/>
                <a:cs typeface="Calibri" pitchFamily="34" charset="0"/>
              </a:rPr>
              <a:t>wat</a:t>
            </a:r>
            <a:r>
              <a:rPr lang="nl-NL" sz="1400" dirty="0">
                <a:latin typeface="Calibri" pitchFamily="34" charset="0"/>
                <a:ea typeface="Times New Roman" pitchFamily="18" charset="0"/>
                <a:cs typeface="Calibri" pitchFamily="34" charset="0"/>
              </a:rPr>
              <a:t>? (idee, verhaal, voorstelling)</a:t>
            </a:r>
          </a:p>
          <a:p>
            <a:pPr eaLnBrk="0" hangingPunct="0"/>
            <a:r>
              <a:rPr lang="nl-NL" sz="1400" b="1" dirty="0">
                <a:latin typeface="Calibri" pitchFamily="34" charset="0"/>
                <a:ea typeface="Times New Roman" pitchFamily="18" charset="0"/>
                <a:cs typeface="Calibri" pitchFamily="34" charset="0"/>
              </a:rPr>
              <a:t>FUNCTIE</a:t>
            </a:r>
            <a:r>
              <a:rPr lang="nl-NL" sz="1400" dirty="0">
                <a:latin typeface="Calibri" pitchFamily="34" charset="0"/>
                <a:ea typeface="Times New Roman" pitchFamily="18" charset="0"/>
                <a:cs typeface="Calibri" pitchFamily="34" charset="0"/>
              </a:rPr>
              <a:t> = beschrijven </a:t>
            </a:r>
            <a:r>
              <a:rPr lang="nl-NL" sz="1400" i="1" u="sng" dirty="0">
                <a:latin typeface="Calibri" pitchFamily="34" charset="0"/>
                <a:ea typeface="Times New Roman" pitchFamily="18" charset="0"/>
                <a:cs typeface="Calibri" pitchFamily="34" charset="0"/>
              </a:rPr>
              <a:t>waarvoor</a:t>
            </a:r>
            <a:r>
              <a:rPr lang="nl-NL" sz="1400" dirty="0">
                <a:latin typeface="Calibri" pitchFamily="34" charset="0"/>
                <a:ea typeface="Times New Roman" pitchFamily="18" charset="0"/>
                <a:cs typeface="Calibri" pitchFamily="34" charset="0"/>
              </a:rPr>
              <a:t>?</a:t>
            </a:r>
          </a:p>
          <a:p>
            <a:pPr eaLnBrk="0" hangingPunct="0"/>
            <a:r>
              <a:rPr lang="nl-NL" sz="1400" b="1" dirty="0">
                <a:latin typeface="Calibri" pitchFamily="34" charset="0"/>
                <a:ea typeface="Times New Roman" pitchFamily="18" charset="0"/>
                <a:cs typeface="Calibri" pitchFamily="34" charset="0"/>
              </a:rPr>
              <a:t>CONTEXT</a:t>
            </a:r>
            <a:r>
              <a:rPr lang="nl-NL" sz="1400" dirty="0">
                <a:latin typeface="Calibri" pitchFamily="34" charset="0"/>
                <a:ea typeface="Times New Roman" pitchFamily="18" charset="0"/>
                <a:cs typeface="Calibri" pitchFamily="34" charset="0"/>
              </a:rPr>
              <a:t> = </a:t>
            </a:r>
            <a:r>
              <a:rPr lang="nl-NL" sz="1400" dirty="0" err="1" smtClean="0">
                <a:latin typeface="Calibri" pitchFamily="34" charset="0"/>
                <a:ea typeface="Times New Roman" pitchFamily="18" charset="0"/>
                <a:cs typeface="Calibri" pitchFamily="34" charset="0"/>
              </a:rPr>
              <a:t>beschriven</a:t>
            </a:r>
            <a:r>
              <a:rPr lang="nl-NL" sz="1400" dirty="0" smtClean="0">
                <a:latin typeface="Calibri" pitchFamily="34" charset="0"/>
                <a:ea typeface="Times New Roman" pitchFamily="18" charset="0"/>
                <a:cs typeface="Calibri" pitchFamily="34" charset="0"/>
              </a:rPr>
              <a:t> </a:t>
            </a:r>
            <a:r>
              <a:rPr lang="nl-NL" sz="1400" i="1" u="sng" dirty="0">
                <a:latin typeface="Calibri" pitchFamily="34" charset="0"/>
                <a:ea typeface="Times New Roman" pitchFamily="18" charset="0"/>
                <a:cs typeface="Calibri" pitchFamily="34" charset="0"/>
              </a:rPr>
              <a:t>waar/wanneer</a:t>
            </a:r>
            <a:r>
              <a:rPr lang="nl-NL" sz="1400" dirty="0" smtClean="0">
                <a:latin typeface="Calibri" pitchFamily="34" charset="0"/>
                <a:ea typeface="Times New Roman" pitchFamily="18" charset="0"/>
                <a:cs typeface="Calibri" pitchFamily="34" charset="0"/>
              </a:rPr>
              <a:t>?</a:t>
            </a:r>
            <a:endParaRPr lang="nl-NL" sz="1400" dirty="0">
              <a:latin typeface="Calibri" pitchFamily="34" charset="0"/>
              <a:ea typeface="Times New Roman" pitchFamily="18" charset="0"/>
              <a:cs typeface="Calibri" pitchFamily="34" charset="0"/>
            </a:endParaRPr>
          </a:p>
          <a:p>
            <a:pPr eaLnBrk="0" hangingPunct="0"/>
            <a:r>
              <a:rPr lang="nl-NL" sz="2000" b="1" dirty="0">
                <a:latin typeface="Calibri" pitchFamily="34" charset="0"/>
                <a:ea typeface="Times New Roman" pitchFamily="18" charset="0"/>
                <a:cs typeface="Calibri" pitchFamily="34" charset="0"/>
              </a:rPr>
              <a:t>2: ANALYSEREN:  </a:t>
            </a:r>
          </a:p>
          <a:p>
            <a:pPr eaLnBrk="0" hangingPunct="0"/>
            <a:r>
              <a:rPr lang="nl-NL" sz="1400" b="1" dirty="0">
                <a:latin typeface="Calibri" pitchFamily="34" charset="0"/>
                <a:ea typeface="Times New Roman" pitchFamily="18" charset="0"/>
                <a:cs typeface="Calibri" pitchFamily="34" charset="0"/>
              </a:rPr>
              <a:t>VORM/VERHAAL/FUNCTIE/CONTEXT  </a:t>
            </a:r>
            <a:r>
              <a:rPr lang="nl-NL" sz="1400" dirty="0">
                <a:latin typeface="Calibri" pitchFamily="34" charset="0"/>
                <a:ea typeface="Times New Roman" pitchFamily="18" charset="0"/>
                <a:cs typeface="Calibri" pitchFamily="34" charset="0"/>
              </a:rPr>
              <a:t>= in samenhang bestuderen</a:t>
            </a:r>
          </a:p>
          <a:p>
            <a:pPr eaLnBrk="0" hangingPunct="0"/>
            <a:endParaRPr lang="nl-NL" sz="1400" dirty="0">
              <a:latin typeface="Calibri" pitchFamily="34" charset="0"/>
              <a:ea typeface="Times New Roman" pitchFamily="18" charset="0"/>
              <a:cs typeface="Calibri" pitchFamily="34" charset="0"/>
            </a:endParaRPr>
          </a:p>
          <a:p>
            <a:pPr eaLnBrk="0" hangingPunct="0"/>
            <a:r>
              <a:rPr lang="nl-NL" sz="1400" dirty="0">
                <a:latin typeface="Calibri" pitchFamily="34" charset="0"/>
                <a:ea typeface="Times New Roman" pitchFamily="18" charset="0"/>
                <a:cs typeface="Calibri" pitchFamily="34" charset="0"/>
              </a:rPr>
              <a:t>3: INTERPRETEREN: </a:t>
            </a:r>
          </a:p>
          <a:p>
            <a:pPr eaLnBrk="0" hangingPunct="0"/>
            <a:r>
              <a:rPr lang="nl-NL" sz="1400" b="1" dirty="0">
                <a:latin typeface="Calibri" pitchFamily="34" charset="0"/>
                <a:ea typeface="Times New Roman" pitchFamily="18" charset="0"/>
                <a:cs typeface="Calibri" pitchFamily="34" charset="0"/>
              </a:rPr>
              <a:t>BETEKENIS </a:t>
            </a:r>
            <a:r>
              <a:rPr lang="nl-NL" sz="1400" dirty="0">
                <a:latin typeface="Calibri" pitchFamily="34" charset="0"/>
                <a:ea typeface="Times New Roman" pitchFamily="18" charset="0"/>
                <a:cs typeface="Calibri" pitchFamily="34" charset="0"/>
              </a:rPr>
              <a:t>= bedoelde en waargenomen betekenis. </a:t>
            </a:r>
          </a:p>
          <a:p>
            <a:pPr eaLnBrk="0" hangingPunct="0"/>
            <a:r>
              <a:rPr lang="nl-NL" sz="1400" dirty="0">
                <a:latin typeface="Calibri" pitchFamily="34" charset="0"/>
                <a:ea typeface="Times New Roman" pitchFamily="18" charset="0"/>
                <a:cs typeface="Calibri" pitchFamily="34" charset="0"/>
              </a:rPr>
              <a:t>beargumenteren </a:t>
            </a:r>
            <a:r>
              <a:rPr lang="nl-NL" sz="1400" i="1" u="sng" dirty="0">
                <a:latin typeface="Calibri" pitchFamily="34" charset="0"/>
                <a:ea typeface="Times New Roman" pitchFamily="18" charset="0"/>
                <a:cs typeface="Calibri" pitchFamily="34" charset="0"/>
              </a:rPr>
              <a:t>waarom</a:t>
            </a:r>
            <a:r>
              <a:rPr lang="nl-NL" sz="1400" dirty="0">
                <a:latin typeface="Calibri" pitchFamily="34" charset="0"/>
                <a:ea typeface="Times New Roman" pitchFamily="18" charset="0"/>
                <a:cs typeface="Calibri" pitchFamily="34" charset="0"/>
              </a:rPr>
              <a:t> en </a:t>
            </a:r>
            <a:r>
              <a:rPr lang="nl-NL" sz="1400" i="1" u="sng" dirty="0">
                <a:latin typeface="Calibri" pitchFamily="34" charset="0"/>
                <a:ea typeface="Times New Roman" pitchFamily="18" charset="0"/>
                <a:cs typeface="Calibri" pitchFamily="34" charset="0"/>
              </a:rPr>
              <a:t>waarom zo*</a:t>
            </a:r>
            <a:r>
              <a:rPr lang="nl-NL" sz="1400" dirty="0">
                <a:latin typeface="Calibri" pitchFamily="34" charset="0"/>
                <a:ea typeface="Times New Roman" pitchFamily="18" charset="0"/>
                <a:cs typeface="Calibri" pitchFamily="34" charset="0"/>
              </a:rPr>
              <a:t>?</a:t>
            </a:r>
          </a:p>
          <a:p>
            <a:pPr eaLnBrk="0" hangingPunct="0"/>
            <a:endParaRPr lang="nl-NL" sz="1400" dirty="0">
              <a:latin typeface="Calibri" pitchFamily="34" charset="0"/>
              <a:ea typeface="Times New Roman" pitchFamily="18" charset="0"/>
              <a:cs typeface="Calibri" pitchFamily="34" charset="0"/>
            </a:endParaRPr>
          </a:p>
        </p:txBody>
      </p:sp>
      <p:sp>
        <p:nvSpPr>
          <p:cNvPr id="4" name="Rectangle 1"/>
          <p:cNvSpPr>
            <a:spLocks noChangeArrowheads="1"/>
          </p:cNvSpPr>
          <p:nvPr/>
        </p:nvSpPr>
        <p:spPr bwMode="auto">
          <a:xfrm>
            <a:off x="467544" y="3821728"/>
            <a:ext cx="8208912" cy="1046440"/>
          </a:xfrm>
          <a:prstGeom prst="rect">
            <a:avLst/>
          </a:prstGeom>
          <a:solidFill>
            <a:srgbClr val="FFE0C1"/>
          </a:solidFill>
          <a:ln w="25400">
            <a:solidFill>
              <a:schemeClr val="bg1"/>
            </a:solidFill>
            <a:miter lim="800000"/>
            <a:headEnd/>
            <a:tailEnd/>
          </a:ln>
        </p:spPr>
        <p:txBody>
          <a:bodyPr wrap="square" anchor="ctr">
            <a:spAutoFit/>
          </a:bodyPr>
          <a:lstStyle/>
          <a:p>
            <a:pPr eaLnBrk="0" hangingPunct="0"/>
            <a:r>
              <a:rPr lang="nl-NL" sz="2000" b="1" dirty="0" smtClean="0">
                <a:latin typeface="Calibri" pitchFamily="34" charset="0"/>
                <a:ea typeface="Times New Roman" pitchFamily="18" charset="0"/>
                <a:cs typeface="Calibri" pitchFamily="34" charset="0"/>
              </a:rPr>
              <a:t>3</a:t>
            </a:r>
            <a:r>
              <a:rPr lang="nl-NL" sz="2000" b="1" dirty="0">
                <a:latin typeface="Calibri" pitchFamily="34" charset="0"/>
                <a:ea typeface="Times New Roman" pitchFamily="18" charset="0"/>
                <a:cs typeface="Calibri" pitchFamily="34" charset="0"/>
              </a:rPr>
              <a:t>: INTERPRETEREN: </a:t>
            </a:r>
          </a:p>
          <a:p>
            <a:pPr eaLnBrk="0" hangingPunct="0"/>
            <a:r>
              <a:rPr lang="nl-NL" sz="1400" b="1" dirty="0">
                <a:latin typeface="Calibri" pitchFamily="34" charset="0"/>
                <a:ea typeface="Times New Roman" pitchFamily="18" charset="0"/>
                <a:cs typeface="Calibri" pitchFamily="34" charset="0"/>
              </a:rPr>
              <a:t>BETEKENIS </a:t>
            </a:r>
            <a:r>
              <a:rPr lang="nl-NL" sz="1400" dirty="0">
                <a:latin typeface="Calibri" pitchFamily="34" charset="0"/>
                <a:ea typeface="Times New Roman" pitchFamily="18" charset="0"/>
                <a:cs typeface="Calibri" pitchFamily="34" charset="0"/>
              </a:rPr>
              <a:t>= bedoelde en waargenomen betekenis. </a:t>
            </a:r>
          </a:p>
          <a:p>
            <a:pPr eaLnBrk="0" hangingPunct="0"/>
            <a:r>
              <a:rPr lang="nl-NL" sz="1400" dirty="0">
                <a:latin typeface="Calibri" pitchFamily="34" charset="0"/>
                <a:ea typeface="Times New Roman" pitchFamily="18" charset="0"/>
                <a:cs typeface="Calibri" pitchFamily="34" charset="0"/>
              </a:rPr>
              <a:t>beargumenteren </a:t>
            </a:r>
            <a:r>
              <a:rPr lang="nl-NL" sz="1400" i="1" u="sng" dirty="0">
                <a:latin typeface="Calibri" pitchFamily="34" charset="0"/>
                <a:ea typeface="Times New Roman" pitchFamily="18" charset="0"/>
                <a:cs typeface="Calibri" pitchFamily="34" charset="0"/>
              </a:rPr>
              <a:t>waarom</a:t>
            </a:r>
            <a:r>
              <a:rPr lang="nl-NL" sz="1400" dirty="0">
                <a:latin typeface="Calibri" pitchFamily="34" charset="0"/>
                <a:ea typeface="Times New Roman" pitchFamily="18" charset="0"/>
                <a:cs typeface="Calibri" pitchFamily="34" charset="0"/>
              </a:rPr>
              <a:t> en </a:t>
            </a:r>
            <a:r>
              <a:rPr lang="nl-NL" sz="1400" i="1" u="sng" dirty="0">
                <a:latin typeface="Calibri" pitchFamily="34" charset="0"/>
                <a:ea typeface="Times New Roman" pitchFamily="18" charset="0"/>
                <a:cs typeface="Calibri" pitchFamily="34" charset="0"/>
              </a:rPr>
              <a:t>waarom zo*</a:t>
            </a:r>
            <a:r>
              <a:rPr lang="nl-NL" sz="1400" dirty="0">
                <a:latin typeface="Calibri" pitchFamily="34" charset="0"/>
                <a:ea typeface="Times New Roman" pitchFamily="18" charset="0"/>
                <a:cs typeface="Calibri" pitchFamily="34" charset="0"/>
              </a:rPr>
              <a:t>?</a:t>
            </a:r>
          </a:p>
          <a:p>
            <a:pPr eaLnBrk="0" hangingPunct="0"/>
            <a:endParaRPr lang="nl-NL" sz="1400" dirty="0">
              <a:latin typeface="Calibri" pitchFamily="34" charset="0"/>
              <a:ea typeface="Times New Roman" pitchFamily="18" charset="0"/>
              <a:cs typeface="Calibri" pitchFamily="34" charset="0"/>
            </a:endParaRPr>
          </a:p>
        </p:txBody>
      </p:sp>
      <p:sp>
        <p:nvSpPr>
          <p:cNvPr id="5" name="Rectangle 1"/>
          <p:cNvSpPr>
            <a:spLocks noChangeArrowheads="1"/>
          </p:cNvSpPr>
          <p:nvPr/>
        </p:nvSpPr>
        <p:spPr bwMode="auto">
          <a:xfrm>
            <a:off x="467544" y="1851670"/>
            <a:ext cx="8208912" cy="1261884"/>
          </a:xfrm>
          <a:prstGeom prst="rect">
            <a:avLst/>
          </a:prstGeom>
          <a:solidFill>
            <a:srgbClr val="D3FDE9"/>
          </a:solidFill>
          <a:ln w="25400">
            <a:solidFill>
              <a:schemeClr val="bg1"/>
            </a:solidFill>
            <a:miter lim="800000"/>
            <a:headEnd/>
            <a:tailEnd/>
          </a:ln>
        </p:spPr>
        <p:txBody>
          <a:bodyPr wrap="square" anchor="ctr">
            <a:spAutoFit/>
          </a:bodyPr>
          <a:lstStyle/>
          <a:p>
            <a:pPr eaLnBrk="0" hangingPunct="0"/>
            <a:r>
              <a:rPr lang="nl-NL" sz="2000" b="1" dirty="0" smtClean="0">
                <a:latin typeface="Calibri" pitchFamily="34" charset="0"/>
                <a:ea typeface="Times New Roman" pitchFamily="18" charset="0"/>
                <a:cs typeface="Calibri" pitchFamily="34" charset="0"/>
              </a:rPr>
              <a:t>1</a:t>
            </a:r>
            <a:r>
              <a:rPr lang="nl-NL" sz="2000" b="1" dirty="0">
                <a:latin typeface="Calibri" pitchFamily="34" charset="0"/>
                <a:ea typeface="Times New Roman" pitchFamily="18" charset="0"/>
                <a:cs typeface="Calibri" pitchFamily="34" charset="0"/>
              </a:rPr>
              <a:t>: BESCHRIJVEN: </a:t>
            </a:r>
          </a:p>
          <a:p>
            <a:pPr eaLnBrk="0" hangingPunct="0"/>
            <a:r>
              <a:rPr lang="nl-NL" sz="1400" b="1" dirty="0">
                <a:latin typeface="Calibri" pitchFamily="34" charset="0"/>
                <a:ea typeface="Times New Roman" pitchFamily="18" charset="0"/>
                <a:cs typeface="Calibri" pitchFamily="34" charset="0"/>
              </a:rPr>
              <a:t>VORM*</a:t>
            </a:r>
            <a:r>
              <a:rPr lang="nl-NL" sz="1400" dirty="0">
                <a:latin typeface="Calibri" pitchFamily="34" charset="0"/>
                <a:ea typeface="Times New Roman" pitchFamily="18" charset="0"/>
                <a:cs typeface="Calibri" pitchFamily="34" charset="0"/>
              </a:rPr>
              <a:t> = beschrijven </a:t>
            </a:r>
            <a:r>
              <a:rPr lang="nl-NL" sz="1400" i="1" u="sng" dirty="0">
                <a:latin typeface="Calibri" pitchFamily="34" charset="0"/>
                <a:ea typeface="Times New Roman" pitchFamily="18" charset="0"/>
                <a:cs typeface="Calibri" pitchFamily="34" charset="0"/>
              </a:rPr>
              <a:t>hoe</a:t>
            </a:r>
            <a:r>
              <a:rPr lang="nl-NL" sz="1400" dirty="0">
                <a:latin typeface="Calibri" pitchFamily="34" charset="0"/>
                <a:ea typeface="Times New Roman" pitchFamily="18" charset="0"/>
                <a:cs typeface="Calibri" pitchFamily="34" charset="0"/>
              </a:rPr>
              <a:t>? (begrippenlijst)</a:t>
            </a:r>
          </a:p>
          <a:p>
            <a:pPr eaLnBrk="0" hangingPunct="0"/>
            <a:r>
              <a:rPr lang="nl-NL" sz="1400" b="1" dirty="0">
                <a:latin typeface="Calibri" pitchFamily="34" charset="0"/>
                <a:ea typeface="Times New Roman" pitchFamily="18" charset="0"/>
                <a:cs typeface="Calibri" pitchFamily="34" charset="0"/>
              </a:rPr>
              <a:t>VERHAAL</a:t>
            </a:r>
            <a:r>
              <a:rPr lang="nl-NL" sz="1400" dirty="0">
                <a:latin typeface="Calibri" pitchFamily="34" charset="0"/>
                <a:ea typeface="Times New Roman" pitchFamily="18" charset="0"/>
                <a:cs typeface="Calibri" pitchFamily="34" charset="0"/>
              </a:rPr>
              <a:t> = beschrijven </a:t>
            </a:r>
            <a:r>
              <a:rPr lang="nl-NL" sz="1400" i="1" u="sng" dirty="0">
                <a:latin typeface="Calibri" pitchFamily="34" charset="0"/>
                <a:ea typeface="Times New Roman" pitchFamily="18" charset="0"/>
                <a:cs typeface="Calibri" pitchFamily="34" charset="0"/>
              </a:rPr>
              <a:t>wat</a:t>
            </a:r>
            <a:r>
              <a:rPr lang="nl-NL" sz="1400" dirty="0">
                <a:latin typeface="Calibri" pitchFamily="34" charset="0"/>
                <a:ea typeface="Times New Roman" pitchFamily="18" charset="0"/>
                <a:cs typeface="Calibri" pitchFamily="34" charset="0"/>
              </a:rPr>
              <a:t>? (idee, verhaal, voorstelling)</a:t>
            </a:r>
          </a:p>
          <a:p>
            <a:pPr eaLnBrk="0" hangingPunct="0"/>
            <a:r>
              <a:rPr lang="nl-NL" sz="1400" b="1" dirty="0">
                <a:latin typeface="Calibri" pitchFamily="34" charset="0"/>
                <a:ea typeface="Times New Roman" pitchFamily="18" charset="0"/>
                <a:cs typeface="Calibri" pitchFamily="34" charset="0"/>
              </a:rPr>
              <a:t>FUNCTIE</a:t>
            </a:r>
            <a:r>
              <a:rPr lang="nl-NL" sz="1400" dirty="0">
                <a:latin typeface="Calibri" pitchFamily="34" charset="0"/>
                <a:ea typeface="Times New Roman" pitchFamily="18" charset="0"/>
                <a:cs typeface="Calibri" pitchFamily="34" charset="0"/>
              </a:rPr>
              <a:t> = beschrijven </a:t>
            </a:r>
            <a:r>
              <a:rPr lang="nl-NL" sz="1400" i="1" u="sng" dirty="0">
                <a:latin typeface="Calibri" pitchFamily="34" charset="0"/>
                <a:ea typeface="Times New Roman" pitchFamily="18" charset="0"/>
                <a:cs typeface="Calibri" pitchFamily="34" charset="0"/>
              </a:rPr>
              <a:t>waarvoor</a:t>
            </a:r>
            <a:r>
              <a:rPr lang="nl-NL" sz="1400" dirty="0">
                <a:latin typeface="Calibri" pitchFamily="34" charset="0"/>
                <a:ea typeface="Times New Roman" pitchFamily="18" charset="0"/>
                <a:cs typeface="Calibri" pitchFamily="34" charset="0"/>
              </a:rPr>
              <a:t>?</a:t>
            </a:r>
          </a:p>
          <a:p>
            <a:pPr eaLnBrk="0" hangingPunct="0"/>
            <a:r>
              <a:rPr lang="nl-NL" sz="1400" b="1" dirty="0">
                <a:latin typeface="Calibri" pitchFamily="34" charset="0"/>
                <a:ea typeface="Times New Roman" pitchFamily="18" charset="0"/>
                <a:cs typeface="Calibri" pitchFamily="34" charset="0"/>
              </a:rPr>
              <a:t>CONTEXT</a:t>
            </a:r>
            <a:r>
              <a:rPr lang="nl-NL" sz="1400" dirty="0">
                <a:latin typeface="Calibri" pitchFamily="34" charset="0"/>
                <a:ea typeface="Times New Roman" pitchFamily="18" charset="0"/>
                <a:cs typeface="Calibri" pitchFamily="34" charset="0"/>
              </a:rPr>
              <a:t> = beschrijven </a:t>
            </a:r>
            <a:r>
              <a:rPr lang="nl-NL" sz="1400" i="1" u="sng" dirty="0">
                <a:latin typeface="Calibri" pitchFamily="34" charset="0"/>
                <a:ea typeface="Times New Roman" pitchFamily="18" charset="0"/>
                <a:cs typeface="Calibri" pitchFamily="34" charset="0"/>
              </a:rPr>
              <a:t>waar/wanneer</a:t>
            </a:r>
            <a:r>
              <a:rPr lang="nl-NL" sz="1400" dirty="0" smtClean="0">
                <a:latin typeface="Calibri" pitchFamily="34" charset="0"/>
                <a:ea typeface="Times New Roman" pitchFamily="18" charset="0"/>
                <a:cs typeface="Calibri" pitchFamily="34" charset="0"/>
              </a:rPr>
              <a:t>?</a:t>
            </a:r>
            <a:endParaRPr lang="nl-NL" sz="1400" dirty="0">
              <a:latin typeface="Calibri" pitchFamily="34" charset="0"/>
              <a:ea typeface="Times New Roman" pitchFamily="18" charset="0"/>
              <a:cs typeface="Calibri" pitchFamily="34" charset="0"/>
            </a:endParaRPr>
          </a:p>
        </p:txBody>
      </p:sp>
      <p:sp>
        <p:nvSpPr>
          <p:cNvPr id="6" name="Rectangle 1"/>
          <p:cNvSpPr>
            <a:spLocks noChangeArrowheads="1"/>
          </p:cNvSpPr>
          <p:nvPr/>
        </p:nvSpPr>
        <p:spPr bwMode="auto">
          <a:xfrm>
            <a:off x="467544" y="1563638"/>
            <a:ext cx="8208912" cy="307777"/>
          </a:xfrm>
          <a:prstGeom prst="rect">
            <a:avLst/>
          </a:prstGeom>
          <a:solidFill>
            <a:schemeClr val="tx1">
              <a:lumMod val="50000"/>
              <a:lumOff val="50000"/>
            </a:schemeClr>
          </a:solidFill>
          <a:ln w="25400">
            <a:solidFill>
              <a:schemeClr val="bg1"/>
            </a:solidFill>
            <a:miter lim="800000"/>
            <a:headEnd/>
            <a:tailEnd/>
          </a:ln>
        </p:spPr>
        <p:txBody>
          <a:bodyPr wrap="square" anchor="ctr">
            <a:spAutoFit/>
          </a:bodyPr>
          <a:lstStyle/>
          <a:p>
            <a:pPr eaLnBrk="0" hangingPunct="0"/>
            <a:r>
              <a:rPr lang="nl-NL" sz="1400" b="1" dirty="0">
                <a:solidFill>
                  <a:schemeClr val="bg1"/>
                </a:solidFill>
                <a:latin typeface="Calibri" pitchFamily="34" charset="0"/>
                <a:ea typeface="Times New Roman" pitchFamily="18" charset="0"/>
                <a:cs typeface="Calibri" pitchFamily="34" charset="0"/>
              </a:rPr>
              <a:t>Kunst analyseren, </a:t>
            </a:r>
            <a:r>
              <a:rPr lang="nl-NL" sz="1400" b="1" i="1" u="sng" dirty="0">
                <a:solidFill>
                  <a:schemeClr val="bg1"/>
                </a:solidFill>
                <a:latin typeface="Calibri" pitchFamily="34" charset="0"/>
                <a:ea typeface="Times New Roman" pitchFamily="18" charset="0"/>
                <a:cs typeface="Calibri" pitchFamily="34" charset="0"/>
              </a:rPr>
              <a:t>WAT</a:t>
            </a:r>
            <a:r>
              <a:rPr lang="nl-NL" sz="1400" b="1" dirty="0">
                <a:solidFill>
                  <a:schemeClr val="bg1"/>
                </a:solidFill>
                <a:latin typeface="Calibri" pitchFamily="34" charset="0"/>
                <a:ea typeface="Times New Roman" pitchFamily="18" charset="0"/>
                <a:cs typeface="Calibri" pitchFamily="34" charset="0"/>
              </a:rPr>
              <a:t> doe je dan</a:t>
            </a:r>
            <a:r>
              <a:rPr lang="nl-NL" sz="1400" b="1" dirty="0" smtClean="0">
                <a:solidFill>
                  <a:schemeClr val="bg1"/>
                </a:solidFill>
                <a:latin typeface="Calibri" pitchFamily="34" charset="0"/>
                <a:ea typeface="Times New Roman" pitchFamily="18" charset="0"/>
                <a:cs typeface="Calibri" pitchFamily="34" charset="0"/>
              </a:rPr>
              <a:t>?</a:t>
            </a:r>
            <a:endParaRPr lang="nl-NL" sz="1400" b="1" dirty="0">
              <a:solidFill>
                <a:schemeClr val="bg1"/>
              </a:solidFill>
              <a:latin typeface="Calibri" pitchFamily="34" charset="0"/>
              <a:ea typeface="Times New Roman" pitchFamily="18" charset="0"/>
              <a:cs typeface="Calibri" pitchFamily="34" charset="0"/>
            </a:endParaRPr>
          </a:p>
        </p:txBody>
      </p:sp>
      <p:pic>
        <p:nvPicPr>
          <p:cNvPr id="7" name="Picture 4" descr="http://www.lessing-photo.com/p2/401704/40170412.jpg"/>
          <p:cNvPicPr>
            <a:picLocks noChangeAspect="1" noChangeArrowheads="1"/>
          </p:cNvPicPr>
          <p:nvPr/>
        </p:nvPicPr>
        <p:blipFill>
          <a:blip r:embed="rId2" cstate="print"/>
          <a:srcRect/>
          <a:stretch>
            <a:fillRect/>
          </a:stretch>
        </p:blipFill>
        <p:spPr bwMode="auto">
          <a:xfrm>
            <a:off x="5724128" y="699542"/>
            <a:ext cx="3123322" cy="4083918"/>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43632" t="48781" r="11959" b="48199"/>
          <a:stretch>
            <a:fillRect/>
          </a:stretch>
        </p:blipFill>
        <p:spPr bwMode="auto">
          <a:xfrm>
            <a:off x="5364088" y="483518"/>
            <a:ext cx="3779912" cy="182899"/>
          </a:xfrm>
          <a:prstGeom prst="rect">
            <a:avLst/>
          </a:prstGeom>
          <a:noFill/>
          <a:ln w="9525">
            <a:noFill/>
            <a:miter lim="800000"/>
            <a:headEnd/>
            <a:tailEnd/>
          </a:ln>
        </p:spPr>
      </p:pic>
      <p:sp>
        <p:nvSpPr>
          <p:cNvPr id="9" name="Tekstvak 8"/>
          <p:cNvSpPr txBox="1"/>
          <p:nvPr/>
        </p:nvSpPr>
        <p:spPr>
          <a:xfrm>
            <a:off x="5508104" y="195486"/>
            <a:ext cx="3744416" cy="276999"/>
          </a:xfrm>
          <a:prstGeom prst="rect">
            <a:avLst/>
          </a:prstGeom>
          <a:noFill/>
        </p:spPr>
        <p:txBody>
          <a:bodyPr wrap="square" rtlCol="0">
            <a:spAutoFit/>
          </a:bodyPr>
          <a:lstStyle/>
          <a:p>
            <a:r>
              <a:rPr lang="nl-NL" sz="1200" dirty="0" smtClean="0"/>
              <a:t>Vanaf 01.08: </a:t>
            </a:r>
            <a:r>
              <a:rPr lang="nl-NL" sz="1200" dirty="0">
                <a:hlinkClick r:id="rId4"/>
              </a:rPr>
              <a:t>https://youtu.be/kVEnhu5vUxI</a:t>
            </a:r>
            <a:endParaRPr lang="nl-NL"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3851920" y="123478"/>
            <a:ext cx="3312369" cy="857250"/>
          </a:xfrm>
        </p:spPr>
        <p:txBody>
          <a:bodyPr/>
          <a:lstStyle/>
          <a:p>
            <a:pPr eaLnBrk="1" hangingPunct="1"/>
            <a:r>
              <a:rPr lang="nl-NL" sz="3600" b="1" dirty="0" err="1" smtClean="0"/>
              <a:t>Schlemmer</a:t>
            </a:r>
            <a:r>
              <a:rPr lang="nl-NL" sz="3600" b="1" dirty="0" smtClean="0"/>
              <a:t> </a:t>
            </a:r>
          </a:p>
        </p:txBody>
      </p:sp>
      <p:pic>
        <p:nvPicPr>
          <p:cNvPr id="7171" name="Picture 4" descr="http://www.lessing-photo.com/p2/401704/40170412.jpg"/>
          <p:cNvPicPr>
            <a:picLocks noChangeAspect="1" noChangeArrowheads="1"/>
          </p:cNvPicPr>
          <p:nvPr/>
        </p:nvPicPr>
        <p:blipFill>
          <a:blip r:embed="rId2" cstate="print"/>
          <a:srcRect/>
          <a:stretch>
            <a:fillRect/>
          </a:stretch>
        </p:blipFill>
        <p:spPr bwMode="auto">
          <a:xfrm>
            <a:off x="467544" y="843558"/>
            <a:ext cx="3024336" cy="4031902"/>
          </a:xfrm>
          <a:prstGeom prst="rect">
            <a:avLst/>
          </a:prstGeom>
          <a:noFill/>
          <a:ln w="9525">
            <a:noFill/>
            <a:miter lim="800000"/>
            <a:headEnd/>
            <a:tailEnd/>
          </a:ln>
        </p:spPr>
      </p:pic>
      <p:sp>
        <p:nvSpPr>
          <p:cNvPr id="89092" name="Tijdelijke aanduiding voor inhoud 6"/>
          <p:cNvSpPr>
            <a:spLocks noGrp="1"/>
          </p:cNvSpPr>
          <p:nvPr>
            <p:ph sz="half" idx="2"/>
          </p:nvPr>
        </p:nvSpPr>
        <p:spPr>
          <a:xfrm>
            <a:off x="3635896" y="843558"/>
            <a:ext cx="5112568" cy="4050506"/>
          </a:xfrm>
          <a:solidFill>
            <a:schemeClr val="bg1"/>
          </a:solidFill>
        </p:spPr>
        <p:txBody>
          <a:bodyPr rtlCol="0">
            <a:normAutofit fontScale="92500" lnSpcReduction="20000"/>
          </a:bodyPr>
          <a:lstStyle/>
          <a:p>
            <a:pPr eaLnBrk="1" fontAlgn="auto" hangingPunct="1">
              <a:spcAft>
                <a:spcPts val="0"/>
              </a:spcAft>
              <a:buFontTx/>
              <a:buNone/>
              <a:defRPr/>
            </a:pPr>
            <a:r>
              <a:rPr lang="nl-NL" sz="1600" b="1" dirty="0" smtClean="0"/>
              <a:t> BESCHRIJVEN</a:t>
            </a:r>
          </a:p>
          <a:p>
            <a:pPr eaLnBrk="1" fontAlgn="auto" hangingPunct="1">
              <a:spcAft>
                <a:spcPts val="0"/>
              </a:spcAft>
              <a:buFont typeface="Arial" pitchFamily="34" charset="0"/>
              <a:buChar char="•"/>
              <a:defRPr/>
            </a:pPr>
            <a:r>
              <a:rPr lang="nl-NL" sz="1600" b="1" dirty="0" smtClean="0"/>
              <a:t>Vorm – Hoe? </a:t>
            </a:r>
            <a:r>
              <a:rPr lang="nl-NL" sz="1600" dirty="0" smtClean="0"/>
              <a:t>Kostuum: menselijke vormen zijn geabstraheerd en hebben een geometrisch karakter. Donkere delen vallen weg. Dans: Mechanische bewegingen in de dans, bewegingen worden door kostuum beperkt. </a:t>
            </a:r>
          </a:p>
          <a:p>
            <a:pPr eaLnBrk="1" fontAlgn="auto" hangingPunct="1">
              <a:spcAft>
                <a:spcPts val="0"/>
              </a:spcAft>
              <a:buFont typeface="Arial" pitchFamily="34" charset="0"/>
              <a:buChar char="•"/>
              <a:defRPr/>
            </a:pPr>
            <a:r>
              <a:rPr lang="nl-NL" sz="1600" b="1" dirty="0" smtClean="0"/>
              <a:t>Verhaal – Wat?</a:t>
            </a:r>
            <a:r>
              <a:rPr lang="nl-NL" sz="1600" dirty="0" smtClean="0"/>
              <a:t> (dans) Abstracte patronen, een dansende abstracte ‘sculptuur’. Relatie tussen mens, bewegingen en ruimte als essentie van dans en choreografie. </a:t>
            </a:r>
          </a:p>
          <a:p>
            <a:pPr eaLnBrk="1" fontAlgn="auto" hangingPunct="1">
              <a:spcAft>
                <a:spcPts val="0"/>
              </a:spcAft>
              <a:buFont typeface="Arial" pitchFamily="34" charset="0"/>
              <a:buChar char="•"/>
              <a:defRPr/>
            </a:pPr>
            <a:r>
              <a:rPr lang="nl-NL" sz="1600" b="1" dirty="0" smtClean="0"/>
              <a:t>Functie – Waarvoor? </a:t>
            </a:r>
            <a:r>
              <a:rPr lang="nl-NL" sz="1600" dirty="0" err="1" smtClean="0"/>
              <a:t>Bauhaus</a:t>
            </a:r>
            <a:r>
              <a:rPr lang="nl-NL" sz="1600" dirty="0" smtClean="0"/>
              <a:t> – </a:t>
            </a:r>
            <a:r>
              <a:rPr lang="nl-NL" sz="1600" dirty="0" err="1" smtClean="0"/>
              <a:t>form</a:t>
            </a:r>
            <a:r>
              <a:rPr lang="nl-NL" sz="1600" dirty="0" smtClean="0"/>
              <a:t> </a:t>
            </a:r>
            <a:r>
              <a:rPr lang="nl-NL" sz="1600" dirty="0" err="1" smtClean="0"/>
              <a:t>follows</a:t>
            </a:r>
            <a:r>
              <a:rPr lang="nl-NL" sz="1600" dirty="0" smtClean="0"/>
              <a:t> </a:t>
            </a:r>
            <a:r>
              <a:rPr lang="nl-NL" sz="1600" dirty="0" err="1" smtClean="0"/>
              <a:t>function</a:t>
            </a:r>
            <a:r>
              <a:rPr lang="nl-NL" sz="1600" dirty="0" smtClean="0"/>
              <a:t>. Kunst, wetenschap en techniek. Vorm en </a:t>
            </a:r>
            <a:r>
              <a:rPr lang="nl-NL" sz="1600" dirty="0" err="1" smtClean="0"/>
              <a:t>materiaal-experimenten</a:t>
            </a:r>
            <a:r>
              <a:rPr lang="nl-NL" sz="1600" dirty="0" smtClean="0"/>
              <a:t> en zoeken naar nieuwe vormen en technieken. </a:t>
            </a:r>
          </a:p>
          <a:p>
            <a:pPr eaLnBrk="1" fontAlgn="auto" hangingPunct="1">
              <a:spcAft>
                <a:spcPts val="0"/>
              </a:spcAft>
              <a:buFont typeface="Arial" pitchFamily="34" charset="0"/>
              <a:buChar char="•"/>
              <a:defRPr/>
            </a:pPr>
            <a:r>
              <a:rPr lang="nl-NL" sz="1600" b="1" dirty="0" smtClean="0"/>
              <a:t>Context – Waar/Wanneer? </a:t>
            </a:r>
            <a:r>
              <a:rPr lang="nl-NL" sz="1600" dirty="0" err="1" smtClean="0"/>
              <a:t>Schlemmer</a:t>
            </a:r>
            <a:r>
              <a:rPr lang="nl-NL" sz="1600" dirty="0" smtClean="0"/>
              <a:t>, </a:t>
            </a:r>
            <a:r>
              <a:rPr lang="nl-NL" sz="1600" dirty="0" err="1" smtClean="0"/>
              <a:t>Bauhaus</a:t>
            </a:r>
            <a:r>
              <a:rPr lang="nl-NL" sz="1600" dirty="0" smtClean="0"/>
              <a:t>, jaren 20 Duitsland. </a:t>
            </a:r>
          </a:p>
          <a:p>
            <a:pPr eaLnBrk="1" fontAlgn="auto" hangingPunct="1">
              <a:spcAft>
                <a:spcPts val="0"/>
              </a:spcAft>
              <a:buFontTx/>
              <a:buNone/>
              <a:defRPr/>
            </a:pPr>
            <a:r>
              <a:rPr lang="nl-NL" sz="1600" b="1" dirty="0" smtClean="0"/>
              <a:t> ANALYSEREN</a:t>
            </a:r>
            <a:r>
              <a:rPr lang="nl-NL" sz="1600" dirty="0" smtClean="0"/>
              <a:t> – in </a:t>
            </a:r>
            <a:r>
              <a:rPr lang="nl-NL" sz="1600" b="1" u="sng" dirty="0" smtClean="0">
                <a:solidFill>
                  <a:srgbClr val="D80230"/>
                </a:solidFill>
              </a:rPr>
              <a:t>samenhang</a:t>
            </a:r>
            <a:r>
              <a:rPr lang="nl-NL" sz="1600" dirty="0" smtClean="0"/>
              <a:t>, </a:t>
            </a:r>
            <a:r>
              <a:rPr lang="nl-NL" sz="1600" b="1" dirty="0" smtClean="0"/>
              <a:t>vorm, verhaal, functie en context – </a:t>
            </a:r>
            <a:r>
              <a:rPr lang="nl-NL" sz="1600" dirty="0" smtClean="0"/>
              <a:t>wat heeft de vorm met het verhaal/ de functie/ de context te maken?</a:t>
            </a:r>
            <a:endParaRPr lang="nl-NL" sz="1600" b="1" dirty="0" smtClean="0"/>
          </a:p>
          <a:p>
            <a:pPr eaLnBrk="1" fontAlgn="auto" hangingPunct="1">
              <a:spcAft>
                <a:spcPts val="0"/>
              </a:spcAft>
              <a:buFontTx/>
              <a:buNone/>
              <a:defRPr/>
            </a:pPr>
            <a:r>
              <a:rPr lang="nl-NL" sz="1600" b="1" dirty="0" smtClean="0"/>
              <a:t> INTERPRETEREN – Betekenis: </a:t>
            </a:r>
            <a:r>
              <a:rPr lang="nl-NL" sz="1600" dirty="0" smtClean="0"/>
              <a:t>Menselijk lichaam, functie, beweging en ruimte als essentie van dans.</a:t>
            </a:r>
            <a:r>
              <a:rPr lang="nl-NL" sz="1600" b="1" dirty="0" smtClean="0"/>
              <a:t> </a:t>
            </a:r>
            <a:r>
              <a:rPr lang="nl-NL" sz="1600" dirty="0" smtClean="0"/>
              <a:t>Verbanden tussen disciplines. Vernieuwing, streven naar abstractie. </a:t>
            </a:r>
          </a:p>
          <a:p>
            <a:pPr eaLnBrk="1" fontAlgn="auto" hangingPunct="1">
              <a:spcAft>
                <a:spcPts val="0"/>
              </a:spcAft>
              <a:buFontTx/>
              <a:buNone/>
              <a:defRPr/>
            </a:pPr>
            <a:endParaRPr lang="nl-NL" sz="1600" b="1" dirty="0" smtClean="0"/>
          </a:p>
          <a:p>
            <a:pPr eaLnBrk="1" fontAlgn="auto" hangingPunct="1">
              <a:spcAft>
                <a:spcPts val="0"/>
              </a:spcAft>
              <a:buFont typeface="Arial" pitchFamily="34" charset="0"/>
              <a:buChar char="•"/>
              <a:defRPr/>
            </a:pPr>
            <a:endParaRPr lang="nl-NL" dirty="0" smtClean="0"/>
          </a:p>
          <a:p>
            <a:pPr eaLnBrk="1" fontAlgn="auto" hangingPunct="1">
              <a:spcAft>
                <a:spcPts val="0"/>
              </a:spcAft>
              <a:buFont typeface="Arial" pitchFamily="34" charset="0"/>
              <a:buChar char="•"/>
              <a:defRPr/>
            </a:pPr>
            <a:endParaRPr lang="nl-NL" dirty="0" smtClean="0"/>
          </a:p>
          <a:p>
            <a:pPr eaLnBrk="1" fontAlgn="auto" hangingPunct="1">
              <a:spcAft>
                <a:spcPts val="0"/>
              </a:spcAft>
              <a:buFont typeface="Arial" pitchFamily="34" charset="0"/>
              <a:buChar char="•"/>
              <a:defRPr/>
            </a:pPr>
            <a:endParaRPr lang="nl-NL"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p:cNvSpPr>
          <p:nvPr>
            <p:ph type="title"/>
          </p:nvPr>
        </p:nvSpPr>
        <p:spPr>
          <a:xfrm>
            <a:off x="1115616" y="1131590"/>
            <a:ext cx="3096344" cy="504055"/>
          </a:xfrm>
          <a:solidFill>
            <a:srgbClr val="594C49"/>
          </a:solidFill>
        </p:spPr>
        <p:txBody>
          <a:bodyPr>
            <a:normAutofit fontScale="90000"/>
          </a:bodyPr>
          <a:lstStyle/>
          <a:p>
            <a:r>
              <a:rPr lang="nl-NL" altLang="nl-NL" sz="3600" b="1" dirty="0" smtClean="0">
                <a:solidFill>
                  <a:schemeClr val="bg1"/>
                </a:solidFill>
              </a:rPr>
              <a:t> WAT IS LEREN? </a:t>
            </a:r>
            <a:endParaRPr lang="en-US" altLang="nl-NL" sz="3600" b="1" dirty="0" smtClean="0">
              <a:solidFill>
                <a:schemeClr val="bg1"/>
              </a:solidFill>
            </a:endParaRPr>
          </a:p>
        </p:txBody>
      </p:sp>
      <p:sp>
        <p:nvSpPr>
          <p:cNvPr id="7" name="Content Placeholder 6"/>
          <p:cNvSpPr>
            <a:spLocks noGrp="1"/>
          </p:cNvSpPr>
          <p:nvPr>
            <p:ph idx="1"/>
          </p:nvPr>
        </p:nvSpPr>
        <p:spPr>
          <a:xfrm>
            <a:off x="683586" y="1779662"/>
            <a:ext cx="7775575" cy="2514600"/>
          </a:xfrm>
        </p:spPr>
        <p:txBody>
          <a:bodyPr>
            <a:normAutofit lnSpcReduction="10000"/>
          </a:bodyPr>
          <a:lstStyle/>
          <a:p>
            <a:pPr>
              <a:lnSpc>
                <a:spcPct val="150000"/>
              </a:lnSpc>
              <a:buFont typeface="Arial" charset="0"/>
              <a:buNone/>
              <a:defRPr/>
            </a:pPr>
            <a:r>
              <a:rPr lang="nl-NL" sz="2000" dirty="0" smtClean="0"/>
              <a:t>	</a:t>
            </a:r>
            <a:r>
              <a:rPr lang="nl-NL" sz="1600" b="1" dirty="0" smtClean="0">
                <a:solidFill>
                  <a:srgbClr val="4C413E"/>
                </a:solidFill>
              </a:rPr>
              <a:t>Het ontstaan of tot stand brengen</a:t>
            </a:r>
            <a:r>
              <a:rPr lang="nl-NL" sz="1600" dirty="0" smtClean="0">
                <a:solidFill>
                  <a:srgbClr val="4C413E"/>
                </a:solidFill>
              </a:rPr>
              <a:t>, door middel van het </a:t>
            </a:r>
            <a:r>
              <a:rPr lang="nl-NL" sz="1600" i="1" dirty="0" smtClean="0">
                <a:solidFill>
                  <a:srgbClr val="4C413E"/>
                </a:solidFill>
              </a:rPr>
              <a:t>selecteren, opnemen, verwerken, integreren, vastleggen en gebruiken van en het betekenis geven aan </a:t>
            </a:r>
            <a:r>
              <a:rPr lang="nl-NL" sz="1600" dirty="0" smtClean="0">
                <a:solidFill>
                  <a:srgbClr val="4C413E"/>
                </a:solidFill>
              </a:rPr>
              <a:t>informatie […], van </a:t>
            </a:r>
            <a:r>
              <a:rPr lang="nl-NL" sz="1600" b="1" dirty="0" smtClean="0">
                <a:solidFill>
                  <a:srgbClr val="4C413E"/>
                </a:solidFill>
              </a:rPr>
              <a:t>relatief </a:t>
            </a:r>
            <a:r>
              <a:rPr lang="nl-NL" sz="1600" b="1" dirty="0" smtClean="0">
                <a:solidFill>
                  <a:srgbClr val="D80230"/>
                </a:solidFill>
              </a:rPr>
              <a:t>duurzame veranderingen </a:t>
            </a:r>
            <a:r>
              <a:rPr lang="nl-NL" sz="1600" b="1" dirty="0" smtClean="0">
                <a:solidFill>
                  <a:srgbClr val="4C413E"/>
                </a:solidFill>
              </a:rPr>
              <a:t>in kennis, houding</a:t>
            </a:r>
            <a:r>
              <a:rPr lang="nl-NL" sz="1600" dirty="0" smtClean="0">
                <a:solidFill>
                  <a:srgbClr val="4C413E"/>
                </a:solidFill>
              </a:rPr>
              <a:t> </a:t>
            </a:r>
            <a:r>
              <a:rPr lang="nl-NL" sz="1600" b="1" dirty="0" smtClean="0">
                <a:solidFill>
                  <a:srgbClr val="4C413E"/>
                </a:solidFill>
              </a:rPr>
              <a:t>en</a:t>
            </a:r>
            <a:r>
              <a:rPr lang="nl-NL" sz="1600" dirty="0" smtClean="0">
                <a:solidFill>
                  <a:srgbClr val="4C413E"/>
                </a:solidFill>
              </a:rPr>
              <a:t> </a:t>
            </a:r>
            <a:r>
              <a:rPr lang="nl-NL" sz="1600" b="1" dirty="0" smtClean="0">
                <a:solidFill>
                  <a:srgbClr val="4C413E"/>
                </a:solidFill>
              </a:rPr>
              <a:t>vaardigheden</a:t>
            </a:r>
            <a:r>
              <a:rPr lang="nl-NL" sz="1600" dirty="0" smtClean="0">
                <a:solidFill>
                  <a:srgbClr val="4C413E"/>
                </a:solidFill>
              </a:rPr>
              <a:t> </a:t>
            </a:r>
            <a:r>
              <a:rPr lang="nl-NL" sz="1600" b="1" dirty="0" smtClean="0">
                <a:solidFill>
                  <a:srgbClr val="4C413E"/>
                </a:solidFill>
              </a:rPr>
              <a:t>en/of in het vermogen om te leren</a:t>
            </a:r>
            <a:r>
              <a:rPr lang="en-US" sz="1600" dirty="0" smtClean="0">
                <a:solidFill>
                  <a:srgbClr val="4C413E"/>
                </a:solidFill>
              </a:rPr>
              <a:t>. </a:t>
            </a:r>
          </a:p>
          <a:p>
            <a:pPr marL="0" indent="0">
              <a:lnSpc>
                <a:spcPct val="150000"/>
              </a:lnSpc>
              <a:buFont typeface="Wingdings 2" pitchFamily="18" charset="2"/>
              <a:buNone/>
              <a:defRPr/>
            </a:pPr>
            <a:endParaRPr lang="en-US" sz="1800" dirty="0" smtClean="0">
              <a:solidFill>
                <a:srgbClr val="4C413E"/>
              </a:solidFill>
            </a:endParaRPr>
          </a:p>
          <a:p>
            <a:pPr marL="0" indent="0">
              <a:lnSpc>
                <a:spcPct val="150000"/>
              </a:lnSpc>
              <a:buFont typeface="Wingdings 2" pitchFamily="18" charset="2"/>
              <a:buNone/>
              <a:defRPr/>
            </a:pPr>
            <a:r>
              <a:rPr lang="en-US" sz="1800" dirty="0" smtClean="0">
                <a:solidFill>
                  <a:srgbClr val="4C413E"/>
                </a:solidFill>
              </a:rPr>
              <a:t>      </a:t>
            </a:r>
            <a:r>
              <a:rPr lang="nl-NL" sz="1000" dirty="0" smtClean="0">
                <a:solidFill>
                  <a:schemeClr val="tx1">
                    <a:lumMod val="50000"/>
                    <a:lumOff val="50000"/>
                  </a:schemeClr>
                </a:solidFill>
                <a:latin typeface="Calibri" pitchFamily="34" charset="0"/>
              </a:rPr>
              <a:t>R.J. Simons, 2010</a:t>
            </a:r>
            <a:endParaRPr lang="en-US" sz="1000" dirty="0" smtClean="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150094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22144" t="44754" r="10526" b="33098"/>
          <a:stretch>
            <a:fillRect/>
          </a:stretch>
        </p:blipFill>
        <p:spPr bwMode="auto">
          <a:xfrm>
            <a:off x="2051720" y="1275606"/>
            <a:ext cx="6768752" cy="1584176"/>
          </a:xfrm>
          <a:prstGeom prst="rect">
            <a:avLst/>
          </a:prstGeom>
          <a:noFill/>
          <a:ln w="9525">
            <a:noFill/>
            <a:miter lim="800000"/>
            <a:headEnd/>
            <a:tailEnd/>
          </a:ln>
        </p:spPr>
      </p:pic>
      <p:pic>
        <p:nvPicPr>
          <p:cNvPr id="8195" name="Picture 4" descr="http://www.lessing-photo.com/p2/401704/40170412.jpg"/>
          <p:cNvPicPr>
            <a:picLocks noChangeAspect="1" noChangeArrowheads="1"/>
          </p:cNvPicPr>
          <p:nvPr/>
        </p:nvPicPr>
        <p:blipFill>
          <a:blip r:embed="rId3" cstate="print"/>
          <a:srcRect/>
          <a:stretch>
            <a:fillRect/>
          </a:stretch>
        </p:blipFill>
        <p:spPr bwMode="auto">
          <a:xfrm>
            <a:off x="323528" y="699542"/>
            <a:ext cx="1655415" cy="2069306"/>
          </a:xfrm>
          <a:prstGeom prst="rect">
            <a:avLst/>
          </a:prstGeom>
          <a:noFill/>
          <a:ln w="9525">
            <a:noFill/>
            <a:miter lim="800000"/>
            <a:headEnd/>
            <a:tailEnd/>
          </a:ln>
        </p:spPr>
      </p:pic>
      <p:sp>
        <p:nvSpPr>
          <p:cNvPr id="6" name="Tekstvak 5"/>
          <p:cNvSpPr txBox="1"/>
          <p:nvPr/>
        </p:nvSpPr>
        <p:spPr>
          <a:xfrm>
            <a:off x="2195736" y="411510"/>
            <a:ext cx="4536504" cy="369332"/>
          </a:xfrm>
          <a:prstGeom prst="rect">
            <a:avLst/>
          </a:prstGeom>
          <a:noFill/>
        </p:spPr>
        <p:txBody>
          <a:bodyPr wrap="square" rtlCol="0">
            <a:spAutoFit/>
          </a:bodyPr>
          <a:lstStyle/>
          <a:p>
            <a:r>
              <a:rPr lang="nl-NL" dirty="0" smtClean="0"/>
              <a:t>Vanaf 01.08: </a:t>
            </a:r>
            <a:r>
              <a:rPr lang="nl-NL" dirty="0">
                <a:hlinkClick r:id="rId4"/>
              </a:rPr>
              <a:t>https://youtu.be/kVEnhu5vUxI</a:t>
            </a:r>
            <a:endParaRPr lang="nl-N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9552" y="843558"/>
            <a:ext cx="4248473" cy="504056"/>
          </a:xfrm>
          <a:solidFill>
            <a:srgbClr val="4C413E"/>
          </a:solidFill>
        </p:spPr>
        <p:txBody>
          <a:bodyPr rtlCol="0">
            <a:noAutofit/>
          </a:bodyPr>
          <a:lstStyle/>
          <a:p>
            <a:pPr eaLnBrk="1" fontAlgn="auto" hangingPunct="1">
              <a:spcAft>
                <a:spcPts val="0"/>
              </a:spcAft>
              <a:defRPr/>
            </a:pPr>
            <a:r>
              <a:rPr lang="nl-NL" sz="3600" b="1" dirty="0" smtClean="0">
                <a:solidFill>
                  <a:schemeClr val="bg1"/>
                </a:solidFill>
              </a:rPr>
              <a:t> HARDOP DENKEN…..</a:t>
            </a:r>
          </a:p>
        </p:txBody>
      </p:sp>
      <p:sp>
        <p:nvSpPr>
          <p:cNvPr id="74755" name="Rectangle 3"/>
          <p:cNvSpPr>
            <a:spLocks noGrp="1" noChangeArrowheads="1"/>
          </p:cNvSpPr>
          <p:nvPr>
            <p:ph type="body" idx="1"/>
          </p:nvPr>
        </p:nvSpPr>
        <p:spPr>
          <a:xfrm>
            <a:off x="683568" y="1779662"/>
            <a:ext cx="7391400" cy="2514600"/>
          </a:xfrm>
        </p:spPr>
        <p:txBody>
          <a:bodyPr rtlCol="0">
            <a:normAutofit fontScale="55000" lnSpcReduction="20000"/>
          </a:bodyPr>
          <a:lstStyle/>
          <a:p>
            <a:pPr fontAlgn="auto">
              <a:spcAft>
                <a:spcPts val="0"/>
              </a:spcAft>
              <a:defRPr/>
            </a:pPr>
            <a:r>
              <a:rPr lang="nl-NL" altLang="zh-CN" dirty="0" smtClean="0"/>
              <a:t>Beschrijf </a:t>
            </a:r>
            <a:r>
              <a:rPr lang="nl-NL" altLang="zh-CN" b="1" dirty="0" smtClean="0"/>
              <a:t>hardop denkend </a:t>
            </a:r>
            <a:r>
              <a:rPr lang="nl-NL" altLang="zh-CN" dirty="0" smtClean="0"/>
              <a:t>in stappen op welke manier je vanuit de vraag naar het antwoord, de oplossing moet komen. Dus: wat doe je eerst, wat doe je daarna, hoe pak je het aan, waarom doe je dat zo, welke kennis heb je nodig? Hardop denkend doe je wat je tijdens het examen ook zou doen. Hiervan leer je zelf heel veel en de anderen in je klas ook!</a:t>
            </a:r>
          </a:p>
          <a:p>
            <a:pPr eaLnBrk="1" fontAlgn="auto" hangingPunct="1">
              <a:spcAft>
                <a:spcPts val="0"/>
              </a:spcAft>
              <a:buFont typeface="Arial" pitchFamily="34" charset="0"/>
              <a:buNone/>
              <a:defRPr/>
            </a:pPr>
            <a:endParaRPr lang="nl-NL" altLang="zh-CN" dirty="0" smtClean="0"/>
          </a:p>
          <a:p>
            <a:pPr eaLnBrk="1" fontAlgn="auto" hangingPunct="1">
              <a:spcAft>
                <a:spcPts val="0"/>
              </a:spcAft>
              <a:defRPr/>
            </a:pPr>
            <a:r>
              <a:rPr lang="nl-NL" dirty="0" smtClean="0"/>
              <a:t>Na het uitvoeren bespreken we wat er goed ging en wat nog niet goed ging, en welke </a:t>
            </a:r>
            <a:r>
              <a:rPr lang="nl-NL" b="1" dirty="0" smtClean="0"/>
              <a:t>denk of leerstrategie</a:t>
            </a:r>
            <a:r>
              <a:rPr lang="nl-NL" dirty="0" smtClean="0"/>
              <a:t> een andere leerling mogelijk zou kunnen toepassen om het antwoord nog verder te verbeteren. </a:t>
            </a:r>
          </a:p>
        </p:txBody>
      </p:sp>
      <p:sp>
        <p:nvSpPr>
          <p:cNvPr id="4" name="Wolkvormige toelichting 3"/>
          <p:cNvSpPr/>
          <p:nvPr/>
        </p:nvSpPr>
        <p:spPr>
          <a:xfrm>
            <a:off x="4860032" y="555526"/>
            <a:ext cx="1152128" cy="648072"/>
          </a:xfrm>
          <a:prstGeom prst="cloudCallout">
            <a:avLst/>
          </a:prstGeom>
          <a:solidFill>
            <a:schemeClr val="bg1"/>
          </a:solidFill>
          <a:ln>
            <a:solidFill>
              <a:srgbClr val="C5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descr="Afbeeldingsresultaat voor lampje"/>
          <p:cNvPicPr>
            <a:picLocks noChangeAspect="1" noChangeArrowheads="1"/>
          </p:cNvPicPr>
          <p:nvPr/>
        </p:nvPicPr>
        <p:blipFill>
          <a:blip r:embed="rId3" cstate="print"/>
          <a:srcRect/>
          <a:stretch>
            <a:fillRect/>
          </a:stretch>
        </p:blipFill>
        <p:spPr bwMode="auto">
          <a:xfrm>
            <a:off x="323528" y="4227934"/>
            <a:ext cx="520687" cy="518890"/>
          </a:xfrm>
          <a:prstGeom prst="rect">
            <a:avLst/>
          </a:prstGeom>
          <a:noFill/>
        </p:spPr>
      </p:pic>
      <p:sp>
        <p:nvSpPr>
          <p:cNvPr id="6" name="Tekstvak 5"/>
          <p:cNvSpPr txBox="1"/>
          <p:nvPr/>
        </p:nvSpPr>
        <p:spPr>
          <a:xfrm>
            <a:off x="899592" y="4227934"/>
            <a:ext cx="7992888" cy="523220"/>
          </a:xfrm>
          <a:prstGeom prst="rect">
            <a:avLst/>
          </a:prstGeom>
          <a:noFill/>
        </p:spPr>
        <p:txBody>
          <a:bodyPr wrap="square" rtlCol="0">
            <a:spAutoFit/>
          </a:bodyPr>
          <a:lstStyle/>
          <a:p>
            <a:r>
              <a:rPr lang="nl-NL" sz="1400" b="1" i="1" dirty="0" smtClean="0">
                <a:solidFill>
                  <a:srgbClr val="0070C0"/>
                </a:solidFill>
              </a:rPr>
              <a:t>TIP: Denk hard mee met de </a:t>
            </a:r>
            <a:r>
              <a:rPr lang="nl-NL" sz="1400" b="1" i="1" dirty="0" err="1" smtClean="0">
                <a:solidFill>
                  <a:srgbClr val="0070C0"/>
                </a:solidFill>
              </a:rPr>
              <a:t>hardop-denkende</a:t>
            </a:r>
            <a:r>
              <a:rPr lang="nl-NL" sz="1400" b="1" i="1" dirty="0" smtClean="0">
                <a:solidFill>
                  <a:srgbClr val="0070C0"/>
                </a:solidFill>
              </a:rPr>
              <a:t> klasgenoot. Je krijgt door deze manier van werken a.h.w. een kijkje in het hoofd van een ander….dat werkt echt heel snel en heel goed om alles beter te snappen. </a:t>
            </a:r>
            <a:endParaRPr lang="nl-NL" sz="1400" b="1" i="1" dirty="0">
              <a:solidFill>
                <a:srgbClr val="0070C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22144" t="44754" r="10526" b="33098"/>
          <a:stretch>
            <a:fillRect/>
          </a:stretch>
        </p:blipFill>
        <p:spPr bwMode="auto">
          <a:xfrm>
            <a:off x="2051720" y="699542"/>
            <a:ext cx="6768752" cy="1584176"/>
          </a:xfrm>
          <a:prstGeom prst="rect">
            <a:avLst/>
          </a:prstGeom>
          <a:noFill/>
          <a:ln w="9525">
            <a:noFill/>
            <a:miter lim="800000"/>
            <a:headEnd/>
            <a:tailEnd/>
          </a:ln>
        </p:spPr>
      </p:pic>
      <p:pic>
        <p:nvPicPr>
          <p:cNvPr id="8195" name="Picture 4" descr="http://www.lessing-photo.com/p2/401704/40170412.jpg"/>
          <p:cNvPicPr>
            <a:picLocks noChangeAspect="1" noChangeArrowheads="1"/>
          </p:cNvPicPr>
          <p:nvPr/>
        </p:nvPicPr>
        <p:blipFill>
          <a:blip r:embed="rId3" cstate="print"/>
          <a:srcRect/>
          <a:stretch>
            <a:fillRect/>
          </a:stretch>
        </p:blipFill>
        <p:spPr bwMode="auto">
          <a:xfrm>
            <a:off x="323528" y="699542"/>
            <a:ext cx="1655415" cy="2069306"/>
          </a:xfrm>
          <a:prstGeom prst="rect">
            <a:avLst/>
          </a:prstGeom>
          <a:noFill/>
          <a:ln w="9525">
            <a:noFill/>
            <a:miter lim="800000"/>
            <a:headEnd/>
            <a:tailEnd/>
          </a:ln>
        </p:spPr>
      </p:pic>
      <p:pic>
        <p:nvPicPr>
          <p:cNvPr id="8196" name="Picture 5"/>
          <p:cNvPicPr>
            <a:picLocks noChangeAspect="1" noChangeArrowheads="1"/>
          </p:cNvPicPr>
          <p:nvPr/>
        </p:nvPicPr>
        <p:blipFill>
          <a:blip r:embed="rId4" cstate="print"/>
          <a:srcRect l="22144" t="42538" r="10526" b="24239"/>
          <a:stretch>
            <a:fillRect/>
          </a:stretch>
        </p:blipFill>
        <p:spPr bwMode="auto">
          <a:xfrm>
            <a:off x="2051720" y="2355726"/>
            <a:ext cx="6769745" cy="252028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22144" t="44754" r="10526" b="33098"/>
          <a:stretch>
            <a:fillRect/>
          </a:stretch>
        </p:blipFill>
        <p:spPr bwMode="auto">
          <a:xfrm>
            <a:off x="2051720" y="699542"/>
            <a:ext cx="6768752" cy="1584176"/>
          </a:xfrm>
          <a:prstGeom prst="rect">
            <a:avLst/>
          </a:prstGeom>
          <a:noFill/>
          <a:ln w="9525">
            <a:noFill/>
            <a:miter lim="800000"/>
            <a:headEnd/>
            <a:tailEnd/>
          </a:ln>
        </p:spPr>
      </p:pic>
      <p:pic>
        <p:nvPicPr>
          <p:cNvPr id="8195" name="Picture 4" descr="http://www.lessing-photo.com/p2/401704/40170412.jpg"/>
          <p:cNvPicPr>
            <a:picLocks noChangeAspect="1" noChangeArrowheads="1"/>
          </p:cNvPicPr>
          <p:nvPr/>
        </p:nvPicPr>
        <p:blipFill>
          <a:blip r:embed="rId3" cstate="print"/>
          <a:srcRect/>
          <a:stretch>
            <a:fillRect/>
          </a:stretch>
        </p:blipFill>
        <p:spPr bwMode="auto">
          <a:xfrm>
            <a:off x="323528" y="699542"/>
            <a:ext cx="1655415" cy="2069306"/>
          </a:xfrm>
          <a:prstGeom prst="rect">
            <a:avLst/>
          </a:prstGeom>
          <a:noFill/>
          <a:ln w="9525">
            <a:noFill/>
            <a:miter lim="800000"/>
            <a:headEnd/>
            <a:tailEnd/>
          </a:ln>
        </p:spPr>
      </p:pic>
      <p:pic>
        <p:nvPicPr>
          <p:cNvPr id="8196" name="Picture 5"/>
          <p:cNvPicPr>
            <a:picLocks noChangeAspect="1" noChangeArrowheads="1"/>
          </p:cNvPicPr>
          <p:nvPr/>
        </p:nvPicPr>
        <p:blipFill>
          <a:blip r:embed="rId4" cstate="print"/>
          <a:srcRect l="22144" t="42538" r="10526" b="24239"/>
          <a:stretch>
            <a:fillRect/>
          </a:stretch>
        </p:blipFill>
        <p:spPr bwMode="auto">
          <a:xfrm>
            <a:off x="2051720" y="2355726"/>
            <a:ext cx="6769745" cy="252028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843558"/>
            <a:ext cx="7920880" cy="504056"/>
          </a:xfrm>
          <a:solidFill>
            <a:srgbClr val="FFFDA7"/>
          </a:solidFill>
          <a:ln w="25400">
            <a:solidFill>
              <a:schemeClr val="bg1"/>
            </a:solidFill>
          </a:ln>
        </p:spPr>
        <p:txBody>
          <a:bodyPr>
            <a:noAutofit/>
          </a:bodyPr>
          <a:lstStyle/>
          <a:p>
            <a:r>
              <a:rPr lang="nl-NL" sz="3600" b="1" dirty="0" smtClean="0"/>
              <a:t> MASSACULTUUR – FILM ANALYSEREN</a:t>
            </a:r>
            <a:endParaRPr lang="nl-NL" sz="3600" b="1" dirty="0"/>
          </a:p>
        </p:txBody>
      </p:sp>
      <p:sp>
        <p:nvSpPr>
          <p:cNvPr id="3" name="Tijdelijke aanduiding voor inhoud 2"/>
          <p:cNvSpPr>
            <a:spLocks noGrp="1"/>
          </p:cNvSpPr>
          <p:nvPr>
            <p:ph idx="1"/>
          </p:nvPr>
        </p:nvSpPr>
        <p:spPr>
          <a:xfrm>
            <a:off x="539552" y="1491630"/>
            <a:ext cx="7920880" cy="3024336"/>
          </a:xfrm>
          <a:solidFill>
            <a:srgbClr val="FFFDA7"/>
          </a:solidFill>
          <a:ln w="25400">
            <a:solidFill>
              <a:schemeClr val="bg1"/>
            </a:solidFill>
          </a:ln>
        </p:spPr>
        <p:txBody>
          <a:bodyPr/>
          <a:lstStyle/>
          <a:p>
            <a:r>
              <a:rPr lang="nl-NL" sz="1600" i="1" dirty="0" smtClean="0"/>
              <a:t>Filmfragment 4 is een scène uit Gladiator uit 2000 van </a:t>
            </a:r>
            <a:r>
              <a:rPr lang="nl-NL" sz="1600" i="1" dirty="0" err="1" smtClean="0"/>
              <a:t>Ridley</a:t>
            </a:r>
            <a:r>
              <a:rPr lang="nl-NL" sz="1600" i="1" dirty="0" smtClean="0"/>
              <a:t> </a:t>
            </a:r>
            <a:r>
              <a:rPr lang="nl-NL" sz="1600" i="1" dirty="0" err="1" smtClean="0"/>
              <a:t>Scott</a:t>
            </a:r>
            <a:r>
              <a:rPr lang="nl-NL" sz="1600" i="1" dirty="0" smtClean="0"/>
              <a:t>. Je ziet de intocht van </a:t>
            </a:r>
            <a:r>
              <a:rPr lang="nl-NL" sz="1600" i="1" dirty="0" err="1" smtClean="0"/>
              <a:t>Commodus</a:t>
            </a:r>
            <a:r>
              <a:rPr lang="nl-NL" sz="1600" i="1" dirty="0" smtClean="0"/>
              <a:t>, de nieuwe keizer, in Rome. De intocht moest spectaculair en groots worden weergegeven. De makers hebben daarom met behulp van computeranimatie het oude Rome gereconstrueerd. Verder zijn filmische middelen ingezet om het spectaculaire effect te vergroten. Dat geldt vooral voor de cameravoering. </a:t>
            </a:r>
          </a:p>
          <a:p>
            <a:r>
              <a:rPr lang="nl-NL" sz="1600" b="1" dirty="0" smtClean="0"/>
              <a:t>Bespreek drie manieren waarop de cameravoering de grootsheid van de intocht versterkt.</a:t>
            </a:r>
            <a:endParaRPr lang="nl-NL" sz="1600" b="1" dirty="0"/>
          </a:p>
        </p:txBody>
      </p:sp>
      <p:sp>
        <p:nvSpPr>
          <p:cNvPr id="4" name="Rechthoek 3"/>
          <p:cNvSpPr/>
          <p:nvPr/>
        </p:nvSpPr>
        <p:spPr>
          <a:xfrm>
            <a:off x="539552" y="4587974"/>
            <a:ext cx="1289135" cy="246221"/>
          </a:xfrm>
          <a:prstGeom prst="rect">
            <a:avLst/>
          </a:prstGeom>
        </p:spPr>
        <p:txBody>
          <a:bodyPr wrap="none">
            <a:spAutoFit/>
          </a:bodyPr>
          <a:lstStyle/>
          <a:p>
            <a:r>
              <a:rPr lang="nl-NL" sz="1000" i="1" dirty="0" smtClean="0"/>
              <a:t>Vwo 2011, tijdvak 1</a:t>
            </a:r>
            <a:endParaRPr lang="nl-NL" sz="10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cstate="print"/>
          <a:srcRect l="11707" t="21969" r="79838" b="9812"/>
          <a:stretch>
            <a:fillRect/>
          </a:stretch>
        </p:blipFill>
        <p:spPr bwMode="auto">
          <a:xfrm>
            <a:off x="7524328" y="-1"/>
            <a:ext cx="1512168" cy="5143501"/>
          </a:xfrm>
          <a:prstGeom prst="rect">
            <a:avLst/>
          </a:prstGeom>
          <a:noFill/>
          <a:ln w="9525">
            <a:noFill/>
            <a:miter lim="800000"/>
            <a:headEnd/>
            <a:tailEnd/>
          </a:ln>
        </p:spPr>
      </p:pic>
      <p:sp>
        <p:nvSpPr>
          <p:cNvPr id="8" name="Titel 7"/>
          <p:cNvSpPr>
            <a:spLocks noGrp="1"/>
          </p:cNvSpPr>
          <p:nvPr>
            <p:ph type="title"/>
          </p:nvPr>
        </p:nvSpPr>
        <p:spPr>
          <a:xfrm>
            <a:off x="467544" y="699542"/>
            <a:ext cx="7391400" cy="628650"/>
          </a:xfrm>
        </p:spPr>
        <p:txBody>
          <a:bodyPr/>
          <a:lstStyle/>
          <a:p>
            <a:r>
              <a:rPr lang="nl-NL" sz="1600" dirty="0" smtClean="0">
                <a:hlinkClick r:id="rId3"/>
              </a:rPr>
              <a:t>Gladiator uit 2000 van </a:t>
            </a:r>
            <a:r>
              <a:rPr lang="nl-NL" sz="1600" dirty="0" err="1" smtClean="0">
                <a:hlinkClick r:id="rId3"/>
              </a:rPr>
              <a:t>Ridley</a:t>
            </a:r>
            <a:r>
              <a:rPr lang="nl-NL" sz="1600" dirty="0" smtClean="0">
                <a:hlinkClick r:id="rId3"/>
              </a:rPr>
              <a:t> </a:t>
            </a:r>
            <a:r>
              <a:rPr lang="nl-NL" sz="1600" dirty="0" err="1" smtClean="0">
                <a:hlinkClick r:id="rId3"/>
              </a:rPr>
              <a:t>Scott</a:t>
            </a:r>
            <a:r>
              <a:rPr lang="nl-NL" sz="1600" dirty="0" smtClean="0">
                <a:hlinkClick r:id="rId3"/>
              </a:rPr>
              <a:t> – intocht Rome</a:t>
            </a:r>
            <a:endParaRPr lang="nl-NL" sz="1600" dirty="0"/>
          </a:p>
        </p:txBody>
      </p:sp>
      <p:sp>
        <p:nvSpPr>
          <p:cNvPr id="9" name="Rechthoek 8"/>
          <p:cNvSpPr/>
          <p:nvPr/>
        </p:nvSpPr>
        <p:spPr>
          <a:xfrm>
            <a:off x="467544" y="4220170"/>
            <a:ext cx="6984776" cy="584775"/>
          </a:xfrm>
          <a:prstGeom prst="rect">
            <a:avLst/>
          </a:prstGeom>
        </p:spPr>
        <p:txBody>
          <a:bodyPr wrap="square">
            <a:spAutoFit/>
          </a:bodyPr>
          <a:lstStyle/>
          <a:p>
            <a:r>
              <a:rPr lang="nl-NL" sz="1600" b="1" dirty="0" smtClean="0"/>
              <a:t>Bespreek drie manieren waarop de cameravoering de grootsheid van de intocht versterkt.</a:t>
            </a:r>
            <a:endParaRPr lang="nl-NL" sz="1600" b="1" dirty="0"/>
          </a:p>
        </p:txBody>
      </p:sp>
      <p:pic>
        <p:nvPicPr>
          <p:cNvPr id="189442" name="Picture 2" descr="Afbeeldingsresultaat voor gladiator commodus enters rome"/>
          <p:cNvPicPr>
            <a:picLocks noChangeAspect="1" noChangeArrowheads="1"/>
          </p:cNvPicPr>
          <p:nvPr/>
        </p:nvPicPr>
        <p:blipFill>
          <a:blip r:embed="rId4" cstate="print"/>
          <a:srcRect/>
          <a:stretch>
            <a:fillRect/>
          </a:stretch>
        </p:blipFill>
        <p:spPr bwMode="auto">
          <a:xfrm>
            <a:off x="395536" y="1203598"/>
            <a:ext cx="7013947" cy="298067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467544" y="771550"/>
            <a:ext cx="8208912" cy="3816424"/>
          </a:xfrm>
          <a:solidFill>
            <a:srgbClr val="FFFDA7"/>
          </a:solidFill>
          <a:ln w="25400">
            <a:solidFill>
              <a:schemeClr val="bg1"/>
            </a:solidFill>
          </a:ln>
        </p:spPr>
        <p:txBody>
          <a:bodyPr/>
          <a:lstStyle/>
          <a:p>
            <a:pPr>
              <a:buNone/>
            </a:pPr>
            <a:r>
              <a:rPr lang="nl-NL" sz="1300" dirty="0" smtClean="0"/>
              <a:t> </a:t>
            </a:r>
            <a:r>
              <a:rPr lang="nl-NL" sz="1300" b="1" dirty="0" smtClean="0"/>
              <a:t>maximumscore 3 drie van de volgende: </a:t>
            </a:r>
          </a:p>
          <a:p>
            <a:r>
              <a:rPr lang="nl-NL" sz="1300" dirty="0" smtClean="0"/>
              <a:t>Door het gebruik van </a:t>
            </a:r>
            <a:r>
              <a:rPr lang="nl-NL" sz="1300" b="1" dirty="0" smtClean="0"/>
              <a:t>vogelvluchtperspectief</a:t>
            </a:r>
            <a:r>
              <a:rPr lang="nl-NL" sz="1300" dirty="0" smtClean="0"/>
              <a:t>: van bovenaf zie je hoe enorm groot de stad is.  </a:t>
            </a:r>
          </a:p>
          <a:p>
            <a:r>
              <a:rPr lang="nl-NL" sz="1300" dirty="0" smtClean="0"/>
              <a:t>Door het gebruik van </a:t>
            </a:r>
            <a:r>
              <a:rPr lang="nl-NL" sz="1300" b="1" dirty="0" smtClean="0"/>
              <a:t>kikvorsperspectief</a:t>
            </a:r>
            <a:r>
              <a:rPr lang="nl-NL" sz="1300" dirty="0" smtClean="0"/>
              <a:t>: de gebouwen en/of het standbeeld van de adelaar lijken enorm zodra ze vanuit een laag standpunt worden gefilmd. </a:t>
            </a:r>
          </a:p>
          <a:p>
            <a:r>
              <a:rPr lang="nl-NL" sz="1300" dirty="0" smtClean="0"/>
              <a:t>Doordat de </a:t>
            </a:r>
            <a:r>
              <a:rPr lang="nl-NL" sz="1300" b="1" dirty="0" smtClean="0"/>
              <a:t>camera van boven naar beneden gaat </a:t>
            </a:r>
            <a:r>
              <a:rPr lang="nl-NL" sz="1300" dirty="0" smtClean="0"/>
              <a:t>(dalend </a:t>
            </a:r>
            <a:r>
              <a:rPr lang="nl-NL" sz="1300" dirty="0" err="1" smtClean="0"/>
              <a:t>crane-shot</a:t>
            </a:r>
            <a:r>
              <a:rPr lang="nl-NL" sz="1300" dirty="0" smtClean="0"/>
              <a:t>) zie je eerst de gebouwen, dan pas de mensenmassa daaronder, wat het effect van die massa versterkt. </a:t>
            </a:r>
          </a:p>
          <a:p>
            <a:r>
              <a:rPr lang="nl-NL" sz="1300" dirty="0" smtClean="0"/>
              <a:t>Doordat de </a:t>
            </a:r>
            <a:r>
              <a:rPr lang="nl-NL" sz="1300" b="1" dirty="0" smtClean="0"/>
              <a:t>camera laag langs de trommelaars beweegt </a:t>
            </a:r>
            <a:r>
              <a:rPr lang="nl-NL" sz="1300" dirty="0" smtClean="0"/>
              <a:t>(rijdend in kikvorsperspectief) lijken de trommelaars imposanter. </a:t>
            </a:r>
          </a:p>
          <a:p>
            <a:r>
              <a:rPr lang="nl-NL" sz="1300" dirty="0" smtClean="0"/>
              <a:t>Het gebruik van </a:t>
            </a:r>
            <a:r>
              <a:rPr lang="nl-NL" sz="1300" b="1" dirty="0" smtClean="0"/>
              <a:t>close-ups</a:t>
            </a:r>
            <a:r>
              <a:rPr lang="nl-NL" sz="1300" dirty="0" smtClean="0"/>
              <a:t> van schreeuwende mensen geeft meer gezichtsexpressie en maakt het schreeuwen indrukwekkender. </a:t>
            </a:r>
          </a:p>
          <a:p>
            <a:r>
              <a:rPr lang="nl-NL" sz="1300" b="1" dirty="0" smtClean="0"/>
              <a:t>Veel verschillende shots </a:t>
            </a:r>
            <a:r>
              <a:rPr lang="nl-NL" sz="1300" dirty="0" smtClean="0"/>
              <a:t>(van totaal naar </a:t>
            </a:r>
            <a:r>
              <a:rPr lang="nl-NL" sz="1300" dirty="0" err="1" smtClean="0"/>
              <a:t>half-totaal</a:t>
            </a:r>
            <a:r>
              <a:rPr lang="nl-NL" sz="1300" dirty="0" smtClean="0"/>
              <a:t> naar close-ups) geven een heel compleet beeld van emoties en grootsheid. </a:t>
            </a:r>
          </a:p>
          <a:p>
            <a:pPr>
              <a:buNone/>
            </a:pPr>
            <a:r>
              <a:rPr lang="nl-NL" sz="1300" dirty="0" smtClean="0"/>
              <a:t>per juist antwoord 1</a:t>
            </a:r>
            <a:endParaRPr lang="nl-NL" sz="13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771550"/>
            <a:ext cx="8352928" cy="432048"/>
          </a:xfrm>
          <a:solidFill>
            <a:srgbClr val="FFFDA7"/>
          </a:solidFill>
          <a:ln w="25400">
            <a:solidFill>
              <a:schemeClr val="bg1"/>
            </a:solidFill>
          </a:ln>
        </p:spPr>
        <p:txBody>
          <a:bodyPr>
            <a:normAutofit fontScale="90000"/>
          </a:bodyPr>
          <a:lstStyle/>
          <a:p>
            <a:r>
              <a:rPr lang="nl-NL" b="1" dirty="0" smtClean="0"/>
              <a:t> </a:t>
            </a:r>
            <a:r>
              <a:rPr lang="nl-NL" sz="4000" b="1" dirty="0" smtClean="0"/>
              <a:t>POSTMODERNISME - Vraag 28 </a:t>
            </a:r>
            <a:r>
              <a:rPr lang="nl-NL" sz="900" b="1" dirty="0" smtClean="0"/>
              <a:t>(</a:t>
            </a:r>
            <a:r>
              <a:rPr lang="nl-NL" sz="900" b="1" dirty="0" err="1" smtClean="0"/>
              <a:t>Cito</a:t>
            </a:r>
            <a:r>
              <a:rPr lang="nl-NL" sz="900" b="1" dirty="0" smtClean="0"/>
              <a:t>, vwo 2011-1)</a:t>
            </a:r>
            <a:endParaRPr lang="nl-NL" sz="900" b="1" dirty="0"/>
          </a:p>
        </p:txBody>
      </p:sp>
      <p:sp>
        <p:nvSpPr>
          <p:cNvPr id="3" name="Tijdelijke aanduiding voor inhoud 2"/>
          <p:cNvSpPr>
            <a:spLocks noGrp="1"/>
          </p:cNvSpPr>
          <p:nvPr>
            <p:ph idx="1"/>
          </p:nvPr>
        </p:nvSpPr>
        <p:spPr>
          <a:xfrm>
            <a:off x="395536" y="1347614"/>
            <a:ext cx="8352928" cy="3096344"/>
          </a:xfrm>
          <a:solidFill>
            <a:srgbClr val="FFFDA7"/>
          </a:solidFill>
          <a:ln w="25400">
            <a:solidFill>
              <a:schemeClr val="bg1"/>
            </a:solidFill>
          </a:ln>
        </p:spPr>
        <p:txBody>
          <a:bodyPr/>
          <a:lstStyle/>
          <a:p>
            <a:r>
              <a:rPr lang="nl-NL" sz="1800" dirty="0" smtClean="0"/>
              <a:t>film 7 In filmfragment 7 zie je een scène uit 300 uit 2007 van </a:t>
            </a:r>
            <a:r>
              <a:rPr lang="nl-NL" sz="1800" dirty="0" err="1" smtClean="0"/>
              <a:t>Zack</a:t>
            </a:r>
            <a:r>
              <a:rPr lang="nl-NL" sz="1800" dirty="0" smtClean="0"/>
              <a:t> </a:t>
            </a:r>
            <a:r>
              <a:rPr lang="nl-NL" sz="1800" dirty="0" err="1" smtClean="0"/>
              <a:t>Snyder</a:t>
            </a:r>
            <a:r>
              <a:rPr lang="nl-NL" sz="1800" dirty="0" smtClean="0"/>
              <a:t>. Deze film gaat over de historische strijd van driehonderd Spartanen, die omstreeks 480 voor Chr. gedurende drie dagen een enorme overmacht van het Perzische leger tegenhielden bij </a:t>
            </a:r>
            <a:r>
              <a:rPr lang="nl-NL" sz="1800" dirty="0" err="1" smtClean="0"/>
              <a:t>Thermopylae</a:t>
            </a:r>
            <a:r>
              <a:rPr lang="nl-NL" sz="1800" dirty="0" smtClean="0"/>
              <a:t> in Griekenland. Om de inhoud te versterken maakt de regisseur gebruik van uitvergroting of overdrijving. </a:t>
            </a:r>
            <a:r>
              <a:rPr lang="nl-NL" sz="1800" dirty="0" smtClean="0">
                <a:hlinkClick r:id="rId2"/>
              </a:rPr>
              <a:t>https://www.youtube.com/watch?v=pv51gMcV1Mw</a:t>
            </a:r>
            <a:r>
              <a:rPr lang="nl-NL" sz="1800" dirty="0" smtClean="0"/>
              <a:t> </a:t>
            </a:r>
          </a:p>
          <a:p>
            <a:r>
              <a:rPr lang="nl-NL" sz="1800" dirty="0" smtClean="0"/>
              <a:t>3p 28 </a:t>
            </a:r>
            <a:r>
              <a:rPr lang="nl-NL" sz="1800" b="1" dirty="0" smtClean="0"/>
              <a:t>Noem drie manieren waarop hij dat hier heeft gedaan.</a:t>
            </a:r>
            <a:endParaRPr lang="nl-NL" sz="1800" b="1" dirty="0"/>
          </a:p>
        </p:txBody>
      </p:sp>
      <p:sp>
        <p:nvSpPr>
          <p:cNvPr id="4" name="Rectangle 5"/>
          <p:cNvSpPr>
            <a:spLocks noGrp="1" noChangeArrowheads="1"/>
          </p:cNvSpPr>
          <p:nvPr>
            <p:ph type="ftr" sz="quarter" idx="4294967295"/>
          </p:nvPr>
        </p:nvSpPr>
        <p:spPr bwMode="auto">
          <a:xfrm>
            <a:off x="5364088" y="4731991"/>
            <a:ext cx="2366392" cy="8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600" smtClean="0">
                <a:solidFill>
                  <a:srgbClr val="BC0031"/>
                </a:solidFill>
              </a:defRPr>
            </a:lvl1pPr>
          </a:lstStyle>
          <a:p>
            <a:pPr>
              <a:defRPr/>
            </a:pPr>
            <a:r>
              <a:rPr lang="en-US" altLang="en-US" dirty="0" err="1" smtClean="0"/>
              <a:t>M.T.van</a:t>
            </a:r>
            <a:r>
              <a:rPr lang="en-US" altLang="en-US" dirty="0" smtClean="0"/>
              <a:t> de Kamp, 2019</a:t>
            </a:r>
            <a:endParaRPr lang="en-US" altLang="en-US"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3528" y="699542"/>
            <a:ext cx="6984776" cy="369332"/>
          </a:xfrm>
          <a:prstGeom prst="rect">
            <a:avLst/>
          </a:prstGeom>
        </p:spPr>
        <p:txBody>
          <a:bodyPr wrap="square">
            <a:spAutoFit/>
          </a:bodyPr>
          <a:lstStyle/>
          <a:p>
            <a:r>
              <a:rPr lang="nl-NL" dirty="0" smtClean="0"/>
              <a:t>een scène uit 300 uit 2007 van </a:t>
            </a:r>
            <a:r>
              <a:rPr lang="nl-NL" dirty="0" err="1" smtClean="0"/>
              <a:t>Zack</a:t>
            </a:r>
            <a:r>
              <a:rPr lang="nl-NL" dirty="0" smtClean="0"/>
              <a:t> </a:t>
            </a:r>
            <a:r>
              <a:rPr lang="nl-NL" dirty="0" err="1" smtClean="0"/>
              <a:t>Snyder</a:t>
            </a:r>
            <a:endParaRPr lang="nl-NL" dirty="0"/>
          </a:p>
        </p:txBody>
      </p:sp>
      <p:pic>
        <p:nvPicPr>
          <p:cNvPr id="5" name="300 First Battle Part 2 Blu ray.wmv">
            <a:hlinkClick r:id="" action="ppaction://media"/>
          </p:cNvPr>
          <p:cNvPicPr>
            <a:picLocks noRot="1" noChangeAspect="1"/>
          </p:cNvPicPr>
          <p:nvPr>
            <a:videoFile r:link="rId1"/>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9542"/>
            <a:ext cx="8280920" cy="432048"/>
          </a:xfrm>
          <a:solidFill>
            <a:srgbClr val="FFFDA7"/>
          </a:solidFill>
          <a:ln w="25400">
            <a:solidFill>
              <a:schemeClr val="bg1"/>
            </a:solidFill>
          </a:ln>
        </p:spPr>
        <p:txBody>
          <a:bodyPr>
            <a:normAutofit fontScale="90000"/>
          </a:bodyPr>
          <a:lstStyle/>
          <a:p>
            <a:r>
              <a:rPr lang="nl-NL" dirty="0" smtClean="0"/>
              <a:t> </a:t>
            </a:r>
            <a:r>
              <a:rPr lang="nl-NL" sz="4000" b="1" dirty="0" smtClean="0"/>
              <a:t>Antwoord 28</a:t>
            </a:r>
            <a:r>
              <a:rPr lang="nl-NL" dirty="0" smtClean="0"/>
              <a:t>  </a:t>
            </a:r>
            <a:r>
              <a:rPr lang="nl-NL" sz="900" b="0" dirty="0" smtClean="0"/>
              <a:t>(</a:t>
            </a:r>
            <a:r>
              <a:rPr lang="nl-NL" sz="900" b="0" dirty="0" err="1" smtClean="0"/>
              <a:t>Cito</a:t>
            </a:r>
            <a:r>
              <a:rPr lang="nl-NL" sz="900" b="0" dirty="0" smtClean="0"/>
              <a:t>, vwo 2011 -1)</a:t>
            </a:r>
            <a:endParaRPr lang="nl-NL" sz="900" b="0" dirty="0"/>
          </a:p>
        </p:txBody>
      </p:sp>
      <p:sp>
        <p:nvSpPr>
          <p:cNvPr id="3" name="Tijdelijke aanduiding voor inhoud 2"/>
          <p:cNvSpPr>
            <a:spLocks noGrp="1"/>
          </p:cNvSpPr>
          <p:nvPr>
            <p:ph idx="1"/>
          </p:nvPr>
        </p:nvSpPr>
        <p:spPr>
          <a:xfrm>
            <a:off x="467544" y="1275606"/>
            <a:ext cx="8280920" cy="3384376"/>
          </a:xfrm>
          <a:solidFill>
            <a:srgbClr val="FFFDA7"/>
          </a:solidFill>
          <a:ln w="25400">
            <a:solidFill>
              <a:schemeClr val="bg1"/>
            </a:solidFill>
          </a:ln>
        </p:spPr>
        <p:txBody>
          <a:bodyPr/>
          <a:lstStyle/>
          <a:p>
            <a:pPr>
              <a:buNone/>
            </a:pPr>
            <a:r>
              <a:rPr lang="nl-NL" sz="1400" dirty="0" smtClean="0"/>
              <a:t>28 maximumscore 3 drie van de volgende: </a:t>
            </a:r>
          </a:p>
          <a:p>
            <a:pPr>
              <a:buNone/>
            </a:pPr>
            <a:r>
              <a:rPr lang="nl-NL" sz="1400" dirty="0" smtClean="0"/>
              <a:t>− Door een laag camerastandpunt (kikvorsperspectief) lijken de Spartanen groter dan ze daadwerkelijk zijn. Als toeschouwer kijk je letterlijk tegen hen op. </a:t>
            </a:r>
          </a:p>
          <a:p>
            <a:pPr>
              <a:buNone/>
            </a:pPr>
            <a:r>
              <a:rPr lang="nl-NL" sz="1400" dirty="0" smtClean="0"/>
              <a:t>− (spel) Door lachen, het slaken van kreten en het gebruik van ‘oneliners’ (“</a:t>
            </a:r>
            <a:r>
              <a:rPr lang="nl-NL" sz="1400" dirty="0" err="1" smtClean="0"/>
              <a:t>Persian</a:t>
            </a:r>
            <a:r>
              <a:rPr lang="nl-NL" sz="1400" dirty="0" smtClean="0"/>
              <a:t> </a:t>
            </a:r>
            <a:r>
              <a:rPr lang="nl-NL" sz="1400" dirty="0" err="1" smtClean="0"/>
              <a:t>cowards</a:t>
            </a:r>
            <a:r>
              <a:rPr lang="nl-NL" sz="1400" dirty="0" smtClean="0"/>
              <a:t>!”) lijken de Spartanen geen angst te kennen, waardoor duidelijk wordt dat ze supersoldaten zijn. </a:t>
            </a:r>
          </a:p>
          <a:p>
            <a:pPr>
              <a:buNone/>
            </a:pPr>
            <a:r>
              <a:rPr lang="nl-NL" sz="1400" dirty="0" smtClean="0"/>
              <a:t>− De contrasten in kleur en belichting zijn veel sterker dan in werkelijkheid en dit versterkt de dramatiek. </a:t>
            </a:r>
          </a:p>
          <a:p>
            <a:pPr>
              <a:buNone/>
            </a:pPr>
            <a:r>
              <a:rPr lang="nl-NL" sz="1400" dirty="0" smtClean="0"/>
              <a:t>− Door de schaars geklede, goed geproportioneerde lichamen wordt de kracht van de Spartanen benadrukt. </a:t>
            </a:r>
          </a:p>
          <a:p>
            <a:pPr>
              <a:buNone/>
            </a:pPr>
            <a:r>
              <a:rPr lang="nl-NL" sz="1400" dirty="0" smtClean="0"/>
              <a:t>− Door het verschil in hoeveelheid wapens (elke Spartaan heeft slechts één speer tegenover een regen van pijlen van de Perzen) wordt de enorme overmacht van de Perzen benadrukt. per juist antwoord 1</a:t>
            </a:r>
            <a:endParaRPr lang="nl-NL" sz="1400" dirty="0"/>
          </a:p>
        </p:txBody>
      </p:sp>
      <p:sp>
        <p:nvSpPr>
          <p:cNvPr id="4" name="Rectangle 5"/>
          <p:cNvSpPr>
            <a:spLocks noGrp="1" noChangeArrowheads="1"/>
          </p:cNvSpPr>
          <p:nvPr>
            <p:ph type="ftr" sz="quarter" idx="4294967295"/>
          </p:nvPr>
        </p:nvSpPr>
        <p:spPr bwMode="auto">
          <a:xfrm>
            <a:off x="5364088" y="4731991"/>
            <a:ext cx="2366392" cy="8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600" smtClean="0">
                <a:solidFill>
                  <a:srgbClr val="BC0031"/>
                </a:solidFill>
              </a:defRPr>
            </a:lvl1pPr>
          </a:lstStyle>
          <a:p>
            <a:pPr>
              <a:defRPr/>
            </a:pPr>
            <a:r>
              <a:rPr lang="en-US" altLang="en-US" dirty="0" err="1" smtClean="0"/>
              <a:t>M.T.van</a:t>
            </a:r>
            <a:r>
              <a:rPr lang="en-US" altLang="en-US" dirty="0" smtClean="0"/>
              <a:t> de Kamp, 2019</a:t>
            </a:r>
            <a:endParaRPr lang="en-US" alt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647568" y="2607754"/>
            <a:ext cx="2088232" cy="576064"/>
          </a:xfrm>
          <a:prstGeom prst="rightArrow">
            <a:avLst>
              <a:gd name="adj1" fmla="val 31475"/>
              <a:gd name="adj2" fmla="val 50713"/>
            </a:avLst>
          </a:prstGeom>
          <a:solidFill>
            <a:srgbClr val="D80230"/>
          </a:solidFill>
          <a:ln>
            <a:solidFill>
              <a:srgbClr val="D802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aphicFrame>
        <p:nvGraphicFramePr>
          <p:cNvPr id="10" name="Tabel 9"/>
          <p:cNvGraphicFramePr>
            <a:graphicFrameLocks noGrp="1"/>
          </p:cNvGraphicFramePr>
          <p:nvPr/>
        </p:nvGraphicFramePr>
        <p:xfrm>
          <a:off x="2699792" y="1491630"/>
          <a:ext cx="2952328" cy="2808312"/>
        </p:xfrm>
        <a:graphic>
          <a:graphicData uri="http://schemas.openxmlformats.org/drawingml/2006/table">
            <a:tbl>
              <a:tblPr/>
              <a:tblGrid>
                <a:gridCol w="590466">
                  <a:extLst>
                    <a:ext uri="{9D8B030D-6E8A-4147-A177-3AD203B41FA5}">
                      <a16:colId xmlns:a16="http://schemas.microsoft.com/office/drawing/2014/main" val="20000"/>
                    </a:ext>
                  </a:extLst>
                </a:gridCol>
                <a:gridCol w="2361862">
                  <a:extLst>
                    <a:ext uri="{9D8B030D-6E8A-4147-A177-3AD203B41FA5}">
                      <a16:colId xmlns:a16="http://schemas.microsoft.com/office/drawing/2014/main" val="20001"/>
                    </a:ext>
                  </a:extLst>
                </a:gridCol>
              </a:tblGrid>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CREEREN </a:t>
                      </a: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EVALUEREN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extLst>
                  <a:ext uri="{0D108BD9-81ED-4DB2-BD59-A6C34878D82A}">
                    <a16:rowId xmlns:a16="http://schemas.microsoft.com/office/drawing/2014/main" val="10001"/>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ANALYSEREN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extLst>
                  <a:ext uri="{0D108BD9-81ED-4DB2-BD59-A6C34878D82A}">
                    <a16:rowId xmlns:a16="http://schemas.microsoft.com/office/drawing/2014/main" val="10002"/>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TOEPASSEN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extLst>
                  <a:ext uri="{0D108BD9-81ED-4DB2-BD59-A6C34878D82A}">
                    <a16:rowId xmlns:a16="http://schemas.microsoft.com/office/drawing/2014/main" val="10003"/>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BEGRIJPEN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extLst>
                  <a:ext uri="{0D108BD9-81ED-4DB2-BD59-A6C34878D82A}">
                    <a16:rowId xmlns:a16="http://schemas.microsoft.com/office/drawing/2014/main" val="10004"/>
                  </a:ext>
                </a:extLst>
              </a:tr>
              <a:tr h="460082">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ONTHOUDEN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extLst>
                  <a:ext uri="{0D108BD9-81ED-4DB2-BD59-A6C34878D82A}">
                    <a16:rowId xmlns:a16="http://schemas.microsoft.com/office/drawing/2014/main" val="10005"/>
                  </a:ext>
                </a:extLst>
              </a:tr>
            </a:tbl>
          </a:graphicData>
        </a:graphic>
      </p:graphicFrame>
      <p:sp>
        <p:nvSpPr>
          <p:cNvPr id="8211" name="Titel 7"/>
          <p:cNvSpPr>
            <a:spLocks noGrp="1"/>
          </p:cNvSpPr>
          <p:nvPr>
            <p:ph type="title"/>
          </p:nvPr>
        </p:nvSpPr>
        <p:spPr>
          <a:xfrm>
            <a:off x="395536" y="771550"/>
            <a:ext cx="8208912" cy="432048"/>
          </a:xfrm>
          <a:solidFill>
            <a:srgbClr val="594C49"/>
          </a:solidFill>
        </p:spPr>
        <p:txBody>
          <a:bodyPr>
            <a:noAutofit/>
          </a:bodyPr>
          <a:lstStyle/>
          <a:p>
            <a:pPr algn="ctr"/>
            <a:r>
              <a:rPr lang="nl-NL" sz="3600" b="1" dirty="0" smtClean="0">
                <a:solidFill>
                  <a:schemeClr val="bg1"/>
                </a:solidFill>
              </a:rPr>
              <a:t>LEREN: VAN EENVOUDIG NAAR COMPLEX </a:t>
            </a:r>
          </a:p>
        </p:txBody>
      </p:sp>
      <p:sp>
        <p:nvSpPr>
          <p:cNvPr id="7" name="Tekstvak 6"/>
          <p:cNvSpPr txBox="1"/>
          <p:nvPr/>
        </p:nvSpPr>
        <p:spPr>
          <a:xfrm>
            <a:off x="1187624" y="3939902"/>
            <a:ext cx="1368152" cy="369332"/>
          </a:xfrm>
          <a:prstGeom prst="rect">
            <a:avLst/>
          </a:prstGeom>
          <a:noFill/>
        </p:spPr>
        <p:txBody>
          <a:bodyPr wrap="square" rtlCol="0">
            <a:spAutoFit/>
          </a:bodyPr>
          <a:lstStyle/>
          <a:p>
            <a:r>
              <a:rPr lang="nl-NL" dirty="0" smtClean="0"/>
              <a:t>eenvoudig</a:t>
            </a:r>
            <a:endParaRPr lang="nl-NL" dirty="0"/>
          </a:p>
        </p:txBody>
      </p:sp>
      <p:sp>
        <p:nvSpPr>
          <p:cNvPr id="8" name="Tekstvak 7"/>
          <p:cNvSpPr txBox="1"/>
          <p:nvPr/>
        </p:nvSpPr>
        <p:spPr>
          <a:xfrm>
            <a:off x="1115616" y="1491630"/>
            <a:ext cx="1368152" cy="369332"/>
          </a:xfrm>
          <a:prstGeom prst="rect">
            <a:avLst/>
          </a:prstGeom>
          <a:noFill/>
        </p:spPr>
        <p:txBody>
          <a:bodyPr wrap="square" rtlCol="0">
            <a:spAutoFit/>
          </a:bodyPr>
          <a:lstStyle/>
          <a:p>
            <a:r>
              <a:rPr lang="nl-NL" dirty="0" smtClean="0"/>
              <a:t>Complex</a:t>
            </a:r>
            <a:endParaRPr lang="nl-NL" dirty="0"/>
          </a:p>
        </p:txBody>
      </p:sp>
    </p:spTree>
    <p:extLst>
      <p:ext uri="{BB962C8B-B14F-4D97-AF65-F5344CB8AC3E}">
        <p14:creationId xmlns:p14="http://schemas.microsoft.com/office/powerpoint/2010/main" val="746585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647568" y="2607754"/>
            <a:ext cx="2088232" cy="576064"/>
          </a:xfrm>
          <a:prstGeom prst="rightArrow">
            <a:avLst>
              <a:gd name="adj1" fmla="val 31475"/>
              <a:gd name="adj2" fmla="val 50713"/>
            </a:avLst>
          </a:prstGeom>
          <a:solidFill>
            <a:srgbClr val="D80230"/>
          </a:solidFill>
          <a:ln>
            <a:solidFill>
              <a:srgbClr val="D802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aphicFrame>
        <p:nvGraphicFramePr>
          <p:cNvPr id="10" name="Tabel 9"/>
          <p:cNvGraphicFramePr>
            <a:graphicFrameLocks noGrp="1"/>
          </p:cNvGraphicFramePr>
          <p:nvPr/>
        </p:nvGraphicFramePr>
        <p:xfrm>
          <a:off x="2699792" y="1491630"/>
          <a:ext cx="2952328" cy="2808312"/>
        </p:xfrm>
        <a:graphic>
          <a:graphicData uri="http://schemas.openxmlformats.org/drawingml/2006/table">
            <a:tbl>
              <a:tblPr/>
              <a:tblGrid>
                <a:gridCol w="590466">
                  <a:extLst>
                    <a:ext uri="{9D8B030D-6E8A-4147-A177-3AD203B41FA5}">
                      <a16:colId xmlns:a16="http://schemas.microsoft.com/office/drawing/2014/main" val="20000"/>
                    </a:ext>
                  </a:extLst>
                </a:gridCol>
                <a:gridCol w="2361862">
                  <a:extLst>
                    <a:ext uri="{9D8B030D-6E8A-4147-A177-3AD203B41FA5}">
                      <a16:colId xmlns:a16="http://schemas.microsoft.com/office/drawing/2014/main" val="20001"/>
                    </a:ext>
                  </a:extLst>
                </a:gridCol>
              </a:tblGrid>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CREEREN </a:t>
                      </a: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EVALUEREN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extLst>
                  <a:ext uri="{0D108BD9-81ED-4DB2-BD59-A6C34878D82A}">
                    <a16:rowId xmlns:a16="http://schemas.microsoft.com/office/drawing/2014/main" val="10001"/>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ANALYSEREN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extLst>
                  <a:ext uri="{0D108BD9-81ED-4DB2-BD59-A6C34878D82A}">
                    <a16:rowId xmlns:a16="http://schemas.microsoft.com/office/drawing/2014/main" val="10002"/>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TOEPASSEN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extLst>
                  <a:ext uri="{0D108BD9-81ED-4DB2-BD59-A6C34878D82A}">
                    <a16:rowId xmlns:a16="http://schemas.microsoft.com/office/drawing/2014/main" val="10003"/>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BEGRIJPEN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extLst>
                  <a:ext uri="{0D108BD9-81ED-4DB2-BD59-A6C34878D82A}">
                    <a16:rowId xmlns:a16="http://schemas.microsoft.com/office/drawing/2014/main" val="10004"/>
                  </a:ext>
                </a:extLst>
              </a:tr>
              <a:tr h="460082">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ONTHOUDEN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extLst>
                  <a:ext uri="{0D108BD9-81ED-4DB2-BD59-A6C34878D82A}">
                    <a16:rowId xmlns:a16="http://schemas.microsoft.com/office/drawing/2014/main" val="10005"/>
                  </a:ext>
                </a:extLst>
              </a:tr>
            </a:tbl>
          </a:graphicData>
        </a:graphic>
      </p:graphicFrame>
      <p:sp>
        <p:nvSpPr>
          <p:cNvPr id="8211" name="Titel 7"/>
          <p:cNvSpPr>
            <a:spLocks noGrp="1"/>
          </p:cNvSpPr>
          <p:nvPr>
            <p:ph type="title"/>
          </p:nvPr>
        </p:nvSpPr>
        <p:spPr>
          <a:xfrm>
            <a:off x="395536" y="771550"/>
            <a:ext cx="8208912" cy="432048"/>
          </a:xfrm>
          <a:solidFill>
            <a:srgbClr val="594C49"/>
          </a:solidFill>
        </p:spPr>
        <p:txBody>
          <a:bodyPr>
            <a:noAutofit/>
          </a:bodyPr>
          <a:lstStyle/>
          <a:p>
            <a:pPr algn="ctr"/>
            <a:r>
              <a:rPr lang="nl-NL" sz="3600" b="1" dirty="0" smtClean="0">
                <a:solidFill>
                  <a:schemeClr val="bg1"/>
                </a:solidFill>
              </a:rPr>
              <a:t>LEREN: VAN EENVOUDIG NAAR COMPLEX </a:t>
            </a:r>
          </a:p>
        </p:txBody>
      </p:sp>
      <p:sp>
        <p:nvSpPr>
          <p:cNvPr id="7" name="Tekstvak 6"/>
          <p:cNvSpPr txBox="1"/>
          <p:nvPr/>
        </p:nvSpPr>
        <p:spPr>
          <a:xfrm>
            <a:off x="1187624" y="3939902"/>
            <a:ext cx="1368152" cy="369332"/>
          </a:xfrm>
          <a:prstGeom prst="rect">
            <a:avLst/>
          </a:prstGeom>
          <a:noFill/>
        </p:spPr>
        <p:txBody>
          <a:bodyPr wrap="square" rtlCol="0">
            <a:spAutoFit/>
          </a:bodyPr>
          <a:lstStyle/>
          <a:p>
            <a:r>
              <a:rPr lang="nl-NL" dirty="0" smtClean="0"/>
              <a:t>eenvoudig</a:t>
            </a:r>
            <a:endParaRPr lang="nl-NL" dirty="0"/>
          </a:p>
        </p:txBody>
      </p:sp>
      <p:sp>
        <p:nvSpPr>
          <p:cNvPr id="8" name="Tekstvak 7"/>
          <p:cNvSpPr txBox="1"/>
          <p:nvPr/>
        </p:nvSpPr>
        <p:spPr>
          <a:xfrm>
            <a:off x="1115616" y="1491630"/>
            <a:ext cx="1368152" cy="369332"/>
          </a:xfrm>
          <a:prstGeom prst="rect">
            <a:avLst/>
          </a:prstGeom>
          <a:noFill/>
        </p:spPr>
        <p:txBody>
          <a:bodyPr wrap="square" rtlCol="0">
            <a:spAutoFit/>
          </a:bodyPr>
          <a:lstStyle/>
          <a:p>
            <a:r>
              <a:rPr lang="nl-NL" dirty="0" smtClean="0"/>
              <a:t>Complex</a:t>
            </a:r>
            <a:endParaRPr lang="nl-NL" dirty="0"/>
          </a:p>
        </p:txBody>
      </p:sp>
    </p:spTree>
    <p:extLst>
      <p:ext uri="{BB962C8B-B14F-4D97-AF65-F5344CB8AC3E}">
        <p14:creationId xmlns:p14="http://schemas.microsoft.com/office/powerpoint/2010/main" val="7465854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71550"/>
            <a:ext cx="8208912" cy="504056"/>
          </a:xfrm>
          <a:solidFill>
            <a:srgbClr val="FFE0C1"/>
          </a:solidFill>
          <a:ln w="25400">
            <a:solidFill>
              <a:schemeClr val="bg1"/>
            </a:solidFill>
          </a:ln>
        </p:spPr>
        <p:txBody>
          <a:bodyPr>
            <a:normAutofit fontScale="90000"/>
          </a:bodyPr>
          <a:lstStyle/>
          <a:p>
            <a:r>
              <a:rPr lang="nl-NL" b="1" dirty="0" smtClean="0"/>
              <a:t> WAT IS EVALUEREN?</a:t>
            </a:r>
            <a:endParaRPr lang="nl-NL" b="1" dirty="0"/>
          </a:p>
        </p:txBody>
      </p:sp>
      <p:graphicFrame>
        <p:nvGraphicFramePr>
          <p:cNvPr id="3" name="Tabel 2"/>
          <p:cNvGraphicFramePr>
            <a:graphicFrameLocks noGrp="1"/>
          </p:cNvGraphicFramePr>
          <p:nvPr/>
        </p:nvGraphicFramePr>
        <p:xfrm>
          <a:off x="467544" y="1419622"/>
          <a:ext cx="8208912" cy="3322320"/>
        </p:xfrm>
        <a:graphic>
          <a:graphicData uri="http://schemas.openxmlformats.org/drawingml/2006/table">
            <a:tbl>
              <a:tblPr/>
              <a:tblGrid>
                <a:gridCol w="8208912">
                  <a:extLst>
                    <a:ext uri="{9D8B030D-6E8A-4147-A177-3AD203B41FA5}">
                      <a16:colId xmlns:a16="http://schemas.microsoft.com/office/drawing/2014/main" val="20000"/>
                    </a:ext>
                  </a:extLst>
                </a:gridCol>
              </a:tblGrid>
              <a:tr h="2117572">
                <a:tc>
                  <a:txBody>
                    <a:bodyPr/>
                    <a:lstStyle/>
                    <a:p>
                      <a:pPr>
                        <a:spcAft>
                          <a:spcPts val="0"/>
                        </a:spcAft>
                      </a:pPr>
                      <a:r>
                        <a:rPr lang="nl-NL" sz="1800" b="1" dirty="0">
                          <a:latin typeface="Calibri"/>
                          <a:ea typeface="Times New Roman"/>
                          <a:cs typeface="Calibri"/>
                        </a:rPr>
                        <a:t>5: EVALUEREN</a:t>
                      </a:r>
                      <a:r>
                        <a:rPr lang="nl-NL" sz="1800" b="0" dirty="0">
                          <a:latin typeface="Calibri"/>
                          <a:ea typeface="Times New Roman"/>
                          <a:cs typeface="Times New Roman"/>
                        </a:rPr>
                        <a:t> </a:t>
                      </a:r>
                      <a:endParaRPr lang="nl-NL" sz="1800" b="1" dirty="0">
                        <a:latin typeface="Calibri"/>
                        <a:ea typeface="Times New Roman"/>
                        <a:cs typeface="Times New Roman"/>
                      </a:endParaRPr>
                    </a:p>
                    <a:p>
                      <a:pPr>
                        <a:spcAft>
                          <a:spcPts val="0"/>
                        </a:spcAft>
                      </a:pPr>
                      <a:r>
                        <a:rPr lang="nl-NL" sz="1800" b="0" dirty="0">
                          <a:latin typeface="Calibri"/>
                          <a:ea typeface="Times New Roman"/>
                          <a:cs typeface="Times New Roman"/>
                        </a:rPr>
                        <a:t>Het kunnen geven van een oordeel gebaseerd op criteria en standaarden. De criteria die hierbij vaak gebruikt worden zijn kwaliteit, effectiviteit, efficiëntie en consistentie. </a:t>
                      </a:r>
                      <a:r>
                        <a:rPr lang="nl-NL" sz="1800" b="0" i="1" dirty="0" smtClean="0">
                          <a:latin typeface="Calibri"/>
                          <a:ea typeface="Times New Roman"/>
                          <a:cs typeface="Times New Roman"/>
                        </a:rPr>
                        <a:t>In de kunst kan</a:t>
                      </a:r>
                      <a:r>
                        <a:rPr lang="nl-NL" sz="1800" b="0" i="1" baseline="0" dirty="0" smtClean="0">
                          <a:latin typeface="Calibri"/>
                          <a:ea typeface="Times New Roman"/>
                          <a:cs typeface="Times New Roman"/>
                        </a:rPr>
                        <a:t> het ook betrekking hebben op interpretatie op basis van bijv. bedoelde betekenis of waargenomen betekenis op basis van bronnen of waarneembare aspecten (bijv. van de vormgeving) of om standpunten die onderbouwd kunnen worden.</a:t>
                      </a:r>
                      <a:endParaRPr lang="nl-NL" sz="1800" b="0" i="1" dirty="0" smtClean="0">
                        <a:latin typeface="Calibri"/>
                        <a:ea typeface="Times New Roman"/>
                        <a:cs typeface="Times New Roman"/>
                      </a:endParaRPr>
                    </a:p>
                    <a:p>
                      <a:pPr>
                        <a:spcAft>
                          <a:spcPts val="0"/>
                        </a:spcAft>
                      </a:pPr>
                      <a:r>
                        <a:rPr lang="nl-NL" sz="2000" b="0" dirty="0" smtClean="0">
                          <a:latin typeface="Calibri"/>
                          <a:ea typeface="Times New Roman"/>
                          <a:cs typeface="Times New Roman"/>
                        </a:rPr>
                        <a:t> </a:t>
                      </a:r>
                      <a:endParaRPr lang="nl-NL" sz="2000" b="1" dirty="0">
                        <a:latin typeface="Calibri"/>
                        <a:ea typeface="Times New Roman"/>
                        <a:cs typeface="Times New Roman"/>
                      </a:endParaRPr>
                    </a:p>
                    <a:p>
                      <a:pPr>
                        <a:buFont typeface="Arial" pitchFamily="34" charset="0"/>
                        <a:buNone/>
                      </a:pPr>
                      <a:r>
                        <a:rPr lang="en-US" sz="1800" b="1" i="0" kern="1200" dirty="0" err="1" smtClean="0">
                          <a:solidFill>
                            <a:schemeClr val="tx1"/>
                          </a:solidFill>
                          <a:latin typeface="Calibri" pitchFamily="34" charset="0"/>
                          <a:ea typeface="+mn-ea"/>
                          <a:cs typeface="+mn-cs"/>
                        </a:rPr>
                        <a:t>Vraagvoorbeelden</a:t>
                      </a:r>
                      <a:r>
                        <a:rPr lang="en-US" sz="1800" b="1" i="0" kern="1200" dirty="0" smtClean="0">
                          <a:solidFill>
                            <a:schemeClr val="tx1"/>
                          </a:solidFill>
                          <a:latin typeface="Calibri" pitchFamily="34" charset="0"/>
                          <a:ea typeface="+mn-ea"/>
                          <a:cs typeface="+mn-cs"/>
                        </a:rPr>
                        <a:t>: </a:t>
                      </a:r>
                      <a:r>
                        <a:rPr lang="en-US" sz="1800" b="0" i="1" kern="1200" dirty="0" smtClean="0">
                          <a:solidFill>
                            <a:schemeClr val="tx1"/>
                          </a:solidFill>
                          <a:latin typeface="Calibri" pitchFamily="34" charset="0"/>
                          <a:ea typeface="+mn-ea"/>
                          <a:cs typeface="+mn-cs"/>
                        </a:rPr>
                        <a:t> </a:t>
                      </a:r>
                    </a:p>
                    <a:p>
                      <a:pPr>
                        <a:buFont typeface="Arial" pitchFamily="34" charset="0"/>
                        <a:buChar char="•"/>
                      </a:pPr>
                      <a:r>
                        <a:rPr lang="en-US" sz="1800" b="0" i="1" kern="1200" dirty="0" smtClean="0">
                          <a:solidFill>
                            <a:schemeClr val="tx1"/>
                          </a:solidFill>
                          <a:latin typeface="Calibri" pitchFamily="34" charset="0"/>
                          <a:ea typeface="+mn-ea"/>
                          <a:cs typeface="+mn-cs"/>
                        </a:rPr>
                        <a:t> </a:t>
                      </a:r>
                      <a:r>
                        <a:rPr lang="en-US" sz="1800" b="0" i="1" kern="1200" dirty="0" err="1" smtClean="0">
                          <a:solidFill>
                            <a:schemeClr val="tx1"/>
                          </a:solidFill>
                          <a:latin typeface="Calibri" pitchFamily="34" charset="0"/>
                          <a:ea typeface="+mn-ea"/>
                          <a:cs typeface="+mn-cs"/>
                        </a:rPr>
                        <a:t>Onderbouw</a:t>
                      </a:r>
                      <a:r>
                        <a:rPr lang="en-US" sz="1800" b="0" i="1" kern="1200" dirty="0" smtClean="0">
                          <a:solidFill>
                            <a:schemeClr val="tx1"/>
                          </a:solidFill>
                          <a:latin typeface="Calibri" pitchFamily="34" charset="0"/>
                          <a:ea typeface="+mn-ea"/>
                          <a:cs typeface="+mn-cs"/>
                        </a:rPr>
                        <a:t> </a:t>
                      </a:r>
                      <a:r>
                        <a:rPr lang="en-US" sz="1800" b="0" i="1" kern="1200" dirty="0" err="1" smtClean="0">
                          <a:solidFill>
                            <a:schemeClr val="tx1"/>
                          </a:solidFill>
                          <a:latin typeface="Calibri" pitchFamily="34" charset="0"/>
                          <a:ea typeface="+mn-ea"/>
                          <a:cs typeface="+mn-cs"/>
                        </a:rPr>
                        <a:t>aan</a:t>
                      </a:r>
                      <a:r>
                        <a:rPr lang="en-US" sz="1800" b="0" i="1" kern="1200" dirty="0" smtClean="0">
                          <a:solidFill>
                            <a:schemeClr val="tx1"/>
                          </a:solidFill>
                          <a:latin typeface="Calibri" pitchFamily="34" charset="0"/>
                          <a:ea typeface="+mn-ea"/>
                          <a:cs typeface="+mn-cs"/>
                        </a:rPr>
                        <a:t> de hand van.... </a:t>
                      </a:r>
                    </a:p>
                    <a:p>
                      <a:pPr>
                        <a:buFont typeface="Arial" pitchFamily="34" charset="0"/>
                        <a:buChar char="•"/>
                      </a:pPr>
                      <a:r>
                        <a:rPr lang="en-US" sz="1800" b="0" i="1" kern="1200" dirty="0" smtClean="0">
                          <a:solidFill>
                            <a:schemeClr val="tx1"/>
                          </a:solidFill>
                          <a:latin typeface="Calibri" pitchFamily="34" charset="0"/>
                          <a:ea typeface="+mn-ea"/>
                          <a:cs typeface="+mn-cs"/>
                        </a:rPr>
                        <a:t> </a:t>
                      </a:r>
                      <a:r>
                        <a:rPr lang="en-US" sz="1800" b="0" i="1" kern="1200" dirty="0" err="1" smtClean="0">
                          <a:solidFill>
                            <a:schemeClr val="tx1"/>
                          </a:solidFill>
                          <a:latin typeface="Calibri" pitchFamily="34" charset="0"/>
                          <a:ea typeface="+mn-ea"/>
                          <a:cs typeface="+mn-cs"/>
                        </a:rPr>
                        <a:t>Verdedigen</a:t>
                      </a:r>
                      <a:r>
                        <a:rPr lang="en-US" sz="1800" b="0" i="1" kern="1200" dirty="0" smtClean="0">
                          <a:solidFill>
                            <a:schemeClr val="tx1"/>
                          </a:solidFill>
                          <a:latin typeface="Calibri" pitchFamily="34" charset="0"/>
                          <a:ea typeface="+mn-ea"/>
                          <a:cs typeface="+mn-cs"/>
                        </a:rPr>
                        <a:t>...</a:t>
                      </a:r>
                      <a:endParaRPr lang="nl-NL" sz="1800" b="0" i="1" kern="1200" dirty="0" smtClean="0">
                        <a:solidFill>
                          <a:schemeClr val="tx1"/>
                        </a:solidFill>
                        <a:latin typeface="Calibri" pitchFamily="34" charset="0"/>
                        <a:ea typeface="+mn-ea"/>
                        <a:cs typeface="+mn-cs"/>
                      </a:endParaRPr>
                    </a:p>
                    <a:p>
                      <a:pPr>
                        <a:buFont typeface="Arial" pitchFamily="34" charset="0"/>
                        <a:buChar char="•"/>
                      </a:pPr>
                      <a:r>
                        <a:rPr lang="en-US" sz="1800" b="0" i="1" kern="1200" dirty="0" smtClean="0">
                          <a:solidFill>
                            <a:schemeClr val="tx1"/>
                          </a:solidFill>
                          <a:latin typeface="Calibri" pitchFamily="34" charset="0"/>
                          <a:ea typeface="+mn-ea"/>
                          <a:cs typeface="+mn-cs"/>
                        </a:rPr>
                        <a:t> </a:t>
                      </a:r>
                      <a:r>
                        <a:rPr lang="en-US" sz="1800" b="0" i="1" kern="1200" dirty="0" err="1" smtClean="0">
                          <a:solidFill>
                            <a:schemeClr val="tx1"/>
                          </a:solidFill>
                          <a:latin typeface="Calibri" pitchFamily="34" charset="0"/>
                          <a:ea typeface="+mn-ea"/>
                          <a:cs typeface="+mn-cs"/>
                        </a:rPr>
                        <a:t>Beoordeel</a:t>
                      </a:r>
                      <a:r>
                        <a:rPr lang="en-US" sz="1800" b="0" i="1" kern="1200" dirty="0" smtClean="0">
                          <a:solidFill>
                            <a:schemeClr val="tx1"/>
                          </a:solidFill>
                          <a:latin typeface="Calibri" pitchFamily="34" charset="0"/>
                          <a:ea typeface="+mn-ea"/>
                          <a:cs typeface="+mn-cs"/>
                        </a:rPr>
                        <a:t>... (</a:t>
                      </a:r>
                      <a:r>
                        <a:rPr lang="en-US" sz="1800" b="0" i="1" kern="1200" dirty="0" err="1" smtClean="0">
                          <a:solidFill>
                            <a:schemeClr val="tx1"/>
                          </a:solidFill>
                          <a:latin typeface="Calibri" pitchFamily="34" charset="0"/>
                          <a:ea typeface="+mn-ea"/>
                          <a:cs typeface="+mn-cs"/>
                        </a:rPr>
                        <a:t>voor</a:t>
                      </a:r>
                      <a:r>
                        <a:rPr lang="en-US" sz="1800" b="0" i="1" kern="1200" dirty="0" smtClean="0">
                          <a:solidFill>
                            <a:schemeClr val="tx1"/>
                          </a:solidFill>
                          <a:latin typeface="Calibri" pitchFamily="34" charset="0"/>
                          <a:ea typeface="+mn-ea"/>
                          <a:cs typeface="+mn-cs"/>
                        </a:rPr>
                        <a:t>/ </a:t>
                      </a:r>
                      <a:r>
                        <a:rPr lang="en-US" sz="1800" b="0" i="1" kern="1200" dirty="0" err="1" smtClean="0">
                          <a:solidFill>
                            <a:schemeClr val="tx1"/>
                          </a:solidFill>
                          <a:latin typeface="Calibri" pitchFamily="34" charset="0"/>
                          <a:ea typeface="+mn-ea"/>
                          <a:cs typeface="+mn-cs"/>
                        </a:rPr>
                        <a:t>nadelen</a:t>
                      </a:r>
                      <a:r>
                        <a:rPr lang="en-US" sz="1800" b="0" i="1" kern="1200" dirty="0" smtClean="0">
                          <a:solidFill>
                            <a:schemeClr val="tx1"/>
                          </a:solidFill>
                          <a:latin typeface="Calibri" pitchFamily="34" charset="0"/>
                          <a:ea typeface="+mn-ea"/>
                          <a:cs typeface="+mn-cs"/>
                        </a:rPr>
                        <a:t>) </a:t>
                      </a:r>
                    </a:p>
                    <a:p>
                      <a:pPr>
                        <a:buFont typeface="Arial" pitchFamily="34" charset="0"/>
                        <a:buChar char="•"/>
                      </a:pPr>
                      <a:r>
                        <a:rPr lang="en-US" sz="1800" b="0" i="1" kern="1200" dirty="0" smtClean="0">
                          <a:solidFill>
                            <a:schemeClr val="tx1"/>
                          </a:solidFill>
                          <a:latin typeface="Calibri" pitchFamily="34" charset="0"/>
                          <a:ea typeface="+mn-ea"/>
                          <a:cs typeface="+mn-cs"/>
                        </a:rPr>
                        <a:t> </a:t>
                      </a:r>
                      <a:r>
                        <a:rPr lang="en-US" sz="1800" b="0" i="1" kern="1200" dirty="0" err="1" smtClean="0">
                          <a:solidFill>
                            <a:schemeClr val="tx1"/>
                          </a:solidFill>
                          <a:latin typeface="Calibri" pitchFamily="34" charset="0"/>
                          <a:ea typeface="+mn-ea"/>
                          <a:cs typeface="+mn-cs"/>
                        </a:rPr>
                        <a:t>Bekritiseer</a:t>
                      </a:r>
                      <a:r>
                        <a:rPr lang="en-US" sz="1800" b="0" i="1" kern="1200" dirty="0" smtClean="0">
                          <a:solidFill>
                            <a:schemeClr val="tx1"/>
                          </a:solidFill>
                          <a:latin typeface="Calibri" pitchFamily="34" charset="0"/>
                          <a:ea typeface="+mn-ea"/>
                          <a:cs typeface="+mn-cs"/>
                        </a:rPr>
                        <a:t>...</a:t>
                      </a:r>
                    </a:p>
                  </a:txBody>
                  <a:tcPr marL="64483" marR="64483"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0C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9552" y="843558"/>
            <a:ext cx="4248473" cy="504056"/>
          </a:xfrm>
          <a:solidFill>
            <a:srgbClr val="4C413E"/>
          </a:solidFill>
        </p:spPr>
        <p:txBody>
          <a:bodyPr rtlCol="0">
            <a:noAutofit/>
          </a:bodyPr>
          <a:lstStyle/>
          <a:p>
            <a:pPr eaLnBrk="1" fontAlgn="auto" hangingPunct="1">
              <a:spcAft>
                <a:spcPts val="0"/>
              </a:spcAft>
              <a:defRPr/>
            </a:pPr>
            <a:r>
              <a:rPr lang="nl-NL" sz="3600" b="1" dirty="0" smtClean="0">
                <a:solidFill>
                  <a:schemeClr val="bg1"/>
                </a:solidFill>
              </a:rPr>
              <a:t> HARDOP DENKEN…..</a:t>
            </a:r>
          </a:p>
        </p:txBody>
      </p:sp>
      <p:sp>
        <p:nvSpPr>
          <p:cNvPr id="74755" name="Rectangle 3"/>
          <p:cNvSpPr>
            <a:spLocks noGrp="1" noChangeArrowheads="1"/>
          </p:cNvSpPr>
          <p:nvPr>
            <p:ph type="body" idx="1"/>
          </p:nvPr>
        </p:nvSpPr>
        <p:spPr>
          <a:xfrm>
            <a:off x="683568" y="1779662"/>
            <a:ext cx="7391400" cy="2514600"/>
          </a:xfrm>
        </p:spPr>
        <p:txBody>
          <a:bodyPr rtlCol="0">
            <a:normAutofit fontScale="55000" lnSpcReduction="20000"/>
          </a:bodyPr>
          <a:lstStyle/>
          <a:p>
            <a:pPr fontAlgn="auto">
              <a:spcAft>
                <a:spcPts val="0"/>
              </a:spcAft>
              <a:defRPr/>
            </a:pPr>
            <a:r>
              <a:rPr lang="nl-NL" altLang="zh-CN" dirty="0" smtClean="0"/>
              <a:t>Beschrijf </a:t>
            </a:r>
            <a:r>
              <a:rPr lang="nl-NL" altLang="zh-CN" b="1" dirty="0" smtClean="0"/>
              <a:t>hardop denkend </a:t>
            </a:r>
            <a:r>
              <a:rPr lang="nl-NL" altLang="zh-CN" dirty="0" smtClean="0"/>
              <a:t>in stappen op welke manier je vanuit de vraag naar het antwoord, de oplossing moet komen. Dus: wat doe je eerst, wat doe je daarna, hoe pak je het aan, waarom doe je dat zo, welke kennis heb je nodig? Hardop denkend doe je wat je tijdens het examen ook zou doen. Hiervan leer je zelf heel veel en de anderen in je klas ook!</a:t>
            </a:r>
          </a:p>
          <a:p>
            <a:pPr eaLnBrk="1" fontAlgn="auto" hangingPunct="1">
              <a:spcAft>
                <a:spcPts val="0"/>
              </a:spcAft>
              <a:buFont typeface="Arial" pitchFamily="34" charset="0"/>
              <a:buNone/>
              <a:defRPr/>
            </a:pPr>
            <a:endParaRPr lang="nl-NL" altLang="zh-CN" dirty="0" smtClean="0"/>
          </a:p>
          <a:p>
            <a:pPr eaLnBrk="1" fontAlgn="auto" hangingPunct="1">
              <a:spcAft>
                <a:spcPts val="0"/>
              </a:spcAft>
              <a:defRPr/>
            </a:pPr>
            <a:r>
              <a:rPr lang="nl-NL" dirty="0" smtClean="0"/>
              <a:t>Na het uitvoeren bespreken we wat er goed ging en wat nog niet goed ging, en welke </a:t>
            </a:r>
            <a:r>
              <a:rPr lang="nl-NL" b="1" dirty="0" smtClean="0"/>
              <a:t>denk of leerstrategie</a:t>
            </a:r>
            <a:r>
              <a:rPr lang="nl-NL" dirty="0" smtClean="0"/>
              <a:t> een andere leerling mogelijk zou kunnen toepassen om het antwoord nog verder te verbeteren. </a:t>
            </a:r>
          </a:p>
        </p:txBody>
      </p:sp>
      <p:sp>
        <p:nvSpPr>
          <p:cNvPr id="4" name="Wolkvormige toelichting 3"/>
          <p:cNvSpPr/>
          <p:nvPr/>
        </p:nvSpPr>
        <p:spPr>
          <a:xfrm>
            <a:off x="4860032" y="555526"/>
            <a:ext cx="1152128" cy="648072"/>
          </a:xfrm>
          <a:prstGeom prst="cloudCallout">
            <a:avLst/>
          </a:prstGeom>
          <a:solidFill>
            <a:schemeClr val="bg1"/>
          </a:solidFill>
          <a:ln>
            <a:solidFill>
              <a:srgbClr val="C5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descr="Afbeeldingsresultaat voor lampje"/>
          <p:cNvPicPr>
            <a:picLocks noChangeAspect="1" noChangeArrowheads="1"/>
          </p:cNvPicPr>
          <p:nvPr/>
        </p:nvPicPr>
        <p:blipFill>
          <a:blip r:embed="rId3" cstate="print"/>
          <a:srcRect/>
          <a:stretch>
            <a:fillRect/>
          </a:stretch>
        </p:blipFill>
        <p:spPr bwMode="auto">
          <a:xfrm>
            <a:off x="323528" y="4227934"/>
            <a:ext cx="520687" cy="518890"/>
          </a:xfrm>
          <a:prstGeom prst="rect">
            <a:avLst/>
          </a:prstGeom>
          <a:noFill/>
        </p:spPr>
      </p:pic>
      <p:sp>
        <p:nvSpPr>
          <p:cNvPr id="6" name="Tekstvak 5"/>
          <p:cNvSpPr txBox="1"/>
          <p:nvPr/>
        </p:nvSpPr>
        <p:spPr>
          <a:xfrm>
            <a:off x="899592" y="4227934"/>
            <a:ext cx="7992888" cy="523220"/>
          </a:xfrm>
          <a:prstGeom prst="rect">
            <a:avLst/>
          </a:prstGeom>
          <a:noFill/>
        </p:spPr>
        <p:txBody>
          <a:bodyPr wrap="square" rtlCol="0">
            <a:spAutoFit/>
          </a:bodyPr>
          <a:lstStyle/>
          <a:p>
            <a:r>
              <a:rPr lang="nl-NL" sz="1400" b="1" i="1" dirty="0" smtClean="0">
                <a:solidFill>
                  <a:srgbClr val="0070C0"/>
                </a:solidFill>
              </a:rPr>
              <a:t>TIP: Denk hard mee met de </a:t>
            </a:r>
            <a:r>
              <a:rPr lang="nl-NL" sz="1400" b="1" i="1" dirty="0" err="1" smtClean="0">
                <a:solidFill>
                  <a:srgbClr val="0070C0"/>
                </a:solidFill>
              </a:rPr>
              <a:t>hardop-denkende</a:t>
            </a:r>
            <a:r>
              <a:rPr lang="nl-NL" sz="1400" b="1" i="1" dirty="0" smtClean="0">
                <a:solidFill>
                  <a:srgbClr val="0070C0"/>
                </a:solidFill>
              </a:rPr>
              <a:t> klasgenoot. Je krijgt door deze manier van werken a.h.w. een kijkje in het hoofd van een ander….dat werkt echt heel snel en heel goed om alles beter te snappen. </a:t>
            </a:r>
            <a:endParaRPr lang="nl-NL" sz="1400" b="1" i="1" dirty="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71550"/>
            <a:ext cx="8208912" cy="520080"/>
          </a:xfrm>
          <a:solidFill>
            <a:srgbClr val="FFE0C1"/>
          </a:solidFill>
          <a:ln w="25400">
            <a:solidFill>
              <a:schemeClr val="bg1"/>
            </a:solidFill>
          </a:ln>
        </p:spPr>
        <p:txBody>
          <a:bodyPr/>
          <a:lstStyle/>
          <a:p>
            <a:r>
              <a:rPr lang="nl-NL" sz="2800" b="1" dirty="0" smtClean="0"/>
              <a:t> POSTMODERNISME, </a:t>
            </a:r>
            <a:r>
              <a:rPr lang="nl-NL" sz="2800" b="1" i="1" dirty="0" smtClean="0"/>
              <a:t>evalueren</a:t>
            </a:r>
            <a:endParaRPr lang="nl-NL" sz="2800" b="1" i="1" dirty="0"/>
          </a:p>
        </p:txBody>
      </p:sp>
      <p:sp>
        <p:nvSpPr>
          <p:cNvPr id="7" name="Tijdelijke aanduiding voor inhoud 6"/>
          <p:cNvSpPr>
            <a:spLocks noGrp="1"/>
          </p:cNvSpPr>
          <p:nvPr>
            <p:ph idx="1"/>
          </p:nvPr>
        </p:nvSpPr>
        <p:spPr>
          <a:xfrm>
            <a:off x="467544" y="1419622"/>
            <a:ext cx="8208912" cy="2808312"/>
          </a:xfrm>
          <a:solidFill>
            <a:srgbClr val="FFE0C1"/>
          </a:solidFill>
          <a:ln w="25400">
            <a:solidFill>
              <a:schemeClr val="bg1"/>
            </a:solidFill>
          </a:ln>
        </p:spPr>
        <p:txBody>
          <a:bodyPr/>
          <a:lstStyle/>
          <a:p>
            <a:r>
              <a:rPr lang="nl-NL" sz="1600" i="1" dirty="0" smtClean="0"/>
              <a:t>Door in de videoclip gebruik te maken van (stijl)citaten en verwijzingen naar andere bronnen ontstaan er meerdere betekenissen. De vraag is of de videoclip hierdoor ook een diepere betekenis krijgt. </a:t>
            </a:r>
          </a:p>
          <a:p>
            <a:r>
              <a:rPr lang="nl-NL" sz="1600" b="1" dirty="0" smtClean="0"/>
              <a:t>Geef aan of je vindt dat de videoclip door deze verwijzingen en citaten juist </a:t>
            </a:r>
            <a:r>
              <a:rPr lang="nl-NL" sz="1600" b="1" dirty="0" err="1" smtClean="0"/>
              <a:t>wél</a:t>
            </a:r>
            <a:r>
              <a:rPr lang="nl-NL" sz="1600" b="1" dirty="0" smtClean="0"/>
              <a:t>, of juist </a:t>
            </a:r>
            <a:r>
              <a:rPr lang="nl-NL" sz="1600" b="1" dirty="0" err="1" smtClean="0"/>
              <a:t>géén</a:t>
            </a:r>
            <a:r>
              <a:rPr lang="nl-NL" sz="1600" b="1" dirty="0" smtClean="0"/>
              <a:t> diepere betekenis krijgt voor de kijker. Licht je keuze toe door aan de hand van een voorbeeld uit te leggen op welke manier er volgens jou </a:t>
            </a:r>
            <a:r>
              <a:rPr lang="nl-NL" sz="1600" b="1" dirty="0" err="1" smtClean="0"/>
              <a:t>wél</a:t>
            </a:r>
            <a:r>
              <a:rPr lang="nl-NL" sz="1600" b="1" dirty="0" smtClean="0"/>
              <a:t>, of </a:t>
            </a:r>
            <a:r>
              <a:rPr lang="nl-NL" sz="1600" b="1" dirty="0" err="1" smtClean="0"/>
              <a:t>géén</a:t>
            </a:r>
            <a:r>
              <a:rPr lang="nl-NL" sz="1600" b="1" dirty="0" smtClean="0"/>
              <a:t> diepere betekenis ontstaat.</a:t>
            </a:r>
            <a:endParaRPr lang="nl-NL" sz="1600" b="1" dirty="0"/>
          </a:p>
        </p:txBody>
      </p:sp>
      <p:sp>
        <p:nvSpPr>
          <p:cNvPr id="4" name="Rechthoek 3"/>
          <p:cNvSpPr/>
          <p:nvPr/>
        </p:nvSpPr>
        <p:spPr>
          <a:xfrm>
            <a:off x="539552" y="4443958"/>
            <a:ext cx="1338828" cy="246221"/>
          </a:xfrm>
          <a:prstGeom prst="rect">
            <a:avLst/>
          </a:prstGeom>
        </p:spPr>
        <p:txBody>
          <a:bodyPr wrap="none">
            <a:spAutoFit/>
          </a:bodyPr>
          <a:lstStyle/>
          <a:p>
            <a:r>
              <a:rPr lang="nl-NL" sz="1000" i="1" dirty="0" smtClean="0"/>
              <a:t>Havo 2012, tijdvak 1</a:t>
            </a:r>
            <a:endParaRPr lang="nl-NL" sz="1000" i="1" dirty="0"/>
          </a:p>
        </p:txBody>
      </p:sp>
      <p:pic>
        <p:nvPicPr>
          <p:cNvPr id="5" name="Picture 4" descr="Lady Gaga Feat. BeyoncÃ©: Telephone Poster"/>
          <p:cNvPicPr>
            <a:picLocks noChangeAspect="1" noChangeArrowheads="1"/>
          </p:cNvPicPr>
          <p:nvPr/>
        </p:nvPicPr>
        <p:blipFill>
          <a:blip r:embed="rId2" cstate="print"/>
          <a:srcRect/>
          <a:stretch>
            <a:fillRect/>
          </a:stretch>
        </p:blipFill>
        <p:spPr bwMode="auto">
          <a:xfrm>
            <a:off x="6228184" y="3651870"/>
            <a:ext cx="941462" cy="1386329"/>
          </a:xfrm>
          <a:prstGeom prst="rect">
            <a:avLst/>
          </a:prstGeom>
          <a:noFill/>
        </p:spPr>
      </p:pic>
      <p:sp>
        <p:nvSpPr>
          <p:cNvPr id="6" name="Rechthoek 5"/>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
        <p:nvSpPr>
          <p:cNvPr id="8" name="Rechthoek 7"/>
          <p:cNvSpPr/>
          <p:nvPr/>
        </p:nvSpPr>
        <p:spPr>
          <a:xfrm>
            <a:off x="827584" y="3435846"/>
            <a:ext cx="4572000" cy="307777"/>
          </a:xfrm>
          <a:prstGeom prst="rect">
            <a:avLst/>
          </a:prstGeom>
        </p:spPr>
        <p:txBody>
          <a:bodyPr>
            <a:spAutoFit/>
          </a:bodyPr>
          <a:lstStyle/>
          <a:p>
            <a:r>
              <a:rPr lang="nl-NL" sz="1400" dirty="0" smtClean="0">
                <a:hlinkClick r:id="rId3"/>
              </a:rPr>
              <a:t>https://www.youtube.com/watch?v=EVBsypHzF3U</a:t>
            </a:r>
            <a:r>
              <a:rPr lang="nl-NL" sz="1400" dirty="0" smtClean="0"/>
              <a:t> </a:t>
            </a:r>
            <a:endParaRPr lang="nl-NL" sz="1400" dirty="0"/>
          </a:p>
        </p:txBody>
      </p:sp>
    </p:spTree>
    <p:extLst>
      <p:ext uri="{BB962C8B-B14F-4D97-AF65-F5344CB8AC3E}">
        <p14:creationId xmlns:p14="http://schemas.microsoft.com/office/powerpoint/2010/main" val="550311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9542"/>
            <a:ext cx="8208912" cy="520080"/>
          </a:xfrm>
          <a:solidFill>
            <a:srgbClr val="FFE0C1"/>
          </a:solidFill>
          <a:ln w="25400">
            <a:solidFill>
              <a:schemeClr val="bg1"/>
            </a:solidFill>
          </a:ln>
        </p:spPr>
        <p:txBody>
          <a:bodyPr>
            <a:normAutofit/>
          </a:bodyPr>
          <a:lstStyle/>
          <a:p>
            <a:r>
              <a:rPr lang="nl-NL" sz="2800" b="1" dirty="0" smtClean="0"/>
              <a:t> POSTMODERNISME, </a:t>
            </a:r>
            <a:r>
              <a:rPr lang="nl-NL" sz="2800" b="1" i="1" dirty="0" smtClean="0"/>
              <a:t>evalueren </a:t>
            </a:r>
            <a:r>
              <a:rPr lang="nl-NL" sz="1100" b="1" dirty="0" smtClean="0"/>
              <a:t>Max 2 punten, een van de volgende: </a:t>
            </a:r>
            <a:endParaRPr lang="nl-NL" sz="2800" b="1" i="1" dirty="0"/>
          </a:p>
        </p:txBody>
      </p:sp>
      <p:sp>
        <p:nvSpPr>
          <p:cNvPr id="7" name="Tijdelijke aanduiding voor inhoud 6"/>
          <p:cNvSpPr>
            <a:spLocks noGrp="1"/>
          </p:cNvSpPr>
          <p:nvPr>
            <p:ph idx="1"/>
          </p:nvPr>
        </p:nvSpPr>
        <p:spPr>
          <a:xfrm>
            <a:off x="467544" y="1347614"/>
            <a:ext cx="8208912" cy="3528392"/>
          </a:xfrm>
          <a:solidFill>
            <a:srgbClr val="FFE0C1"/>
          </a:solidFill>
          <a:ln w="25400">
            <a:solidFill>
              <a:schemeClr val="bg1"/>
            </a:solidFill>
          </a:ln>
        </p:spPr>
        <p:txBody>
          <a:bodyPr/>
          <a:lstStyle/>
          <a:p>
            <a:r>
              <a:rPr lang="nl-NL" sz="1200" b="1" dirty="0" smtClean="0"/>
              <a:t>wel een diepere betekenis: </a:t>
            </a:r>
            <a:r>
              <a:rPr lang="nl-NL" sz="1200" dirty="0" smtClean="0"/>
              <a:t>De clip krijgt een diepere betekenis door de verwijzingen omdat ze aanzetten tot verder nadenken over (de relatie tussen) de betekenis van de clip en de betekenis van deze kunst / media (waarnaar verwezen wordt). Bijvoorbeeld het nadenken over thema's als 'sterke vrouwen' en/of 'stereotypen' en/of het nadenken over relaties tussen origineel en kopie (citaat). </a:t>
            </a:r>
          </a:p>
          <a:p>
            <a:r>
              <a:rPr lang="nl-NL" sz="1200" b="1" dirty="0" smtClean="0"/>
              <a:t>geen diepere betekenis: </a:t>
            </a:r>
            <a:r>
              <a:rPr lang="nl-NL" sz="1200" dirty="0" smtClean="0"/>
              <a:t>De clip krijgt voor de kijker geen diepere betekenis omdat de visuele / inhoudelijke citaten verwijzen naar media waarin hetzelfde thema aangeroerd wordt, er is daarom slechts sprake van 'meer van hetzelfde' / van een verbreding van het oppervlak. Het gaat bijvoorbeeld zowel in de clip als in de media/kunst waarnaar verwezen wordt over 'sterke vrouwen'. </a:t>
            </a:r>
          </a:p>
          <a:p>
            <a:r>
              <a:rPr lang="nl-NL" sz="1200" b="1" dirty="0" smtClean="0"/>
              <a:t>geen diepere betekenis: </a:t>
            </a:r>
            <a:r>
              <a:rPr lang="nl-NL" sz="1200" dirty="0" smtClean="0"/>
              <a:t>het gaat alleen om 'de sport' van het herkennen van het citaat/de verwijzing (er wordt in dit geval helemaal niet over (een diepere) betekenis nagedacht). Bijvoorbeeld het herkennen van de '</a:t>
            </a:r>
            <a:r>
              <a:rPr lang="nl-NL" sz="1200" dirty="0" err="1" smtClean="0"/>
              <a:t>Pussy</a:t>
            </a:r>
            <a:r>
              <a:rPr lang="nl-NL" sz="1200" dirty="0" smtClean="0"/>
              <a:t> Wagon' in de clip als een element dat afkomstig is uit de film </a:t>
            </a:r>
            <a:r>
              <a:rPr lang="nl-NL" sz="1200" dirty="0" err="1" smtClean="0"/>
              <a:t>Kill</a:t>
            </a:r>
            <a:r>
              <a:rPr lang="nl-NL" sz="1200" dirty="0" smtClean="0"/>
              <a:t> Bill. </a:t>
            </a:r>
          </a:p>
          <a:p>
            <a:r>
              <a:rPr lang="nl-NL" sz="900" b="1" dirty="0" smtClean="0"/>
              <a:t>voor het innemen van een standpunt 0; </a:t>
            </a:r>
          </a:p>
          <a:p>
            <a:r>
              <a:rPr lang="nl-NL" sz="900" b="1" dirty="0" smtClean="0"/>
              <a:t>voor het toelichten/onderbouwen van het standpunt 1</a:t>
            </a:r>
            <a:r>
              <a:rPr lang="nl-NL" sz="900" b="1" dirty="0"/>
              <a:t>;</a:t>
            </a:r>
            <a:r>
              <a:rPr lang="nl-NL" sz="900" b="1" dirty="0" smtClean="0"/>
              <a:t> </a:t>
            </a:r>
          </a:p>
          <a:p>
            <a:r>
              <a:rPr lang="nl-NL" sz="900" b="1" dirty="0" smtClean="0"/>
              <a:t>voor het noemen van een voorbeeld dat de toelichting illustreert 1</a:t>
            </a:r>
            <a:endParaRPr lang="nl-NL" sz="900" b="1" dirty="0"/>
          </a:p>
        </p:txBody>
      </p:sp>
      <p:sp>
        <p:nvSpPr>
          <p:cNvPr id="5" name="Rechthoek 4"/>
          <p:cNvSpPr/>
          <p:nvPr/>
        </p:nvSpPr>
        <p:spPr>
          <a:xfrm>
            <a:off x="7308304" y="4659982"/>
            <a:ext cx="1338828" cy="246221"/>
          </a:xfrm>
          <a:prstGeom prst="rect">
            <a:avLst/>
          </a:prstGeom>
        </p:spPr>
        <p:txBody>
          <a:bodyPr wrap="none">
            <a:spAutoFit/>
          </a:bodyPr>
          <a:lstStyle/>
          <a:p>
            <a:r>
              <a:rPr lang="nl-NL" sz="1000" i="1" dirty="0" smtClean="0"/>
              <a:t>Havo 2012, tijdvak 1</a:t>
            </a:r>
            <a:endParaRPr lang="nl-NL" sz="1000" i="1" dirty="0"/>
          </a:p>
        </p:txBody>
      </p:sp>
      <p:sp>
        <p:nvSpPr>
          <p:cNvPr id="6" name="Rechthoek 5"/>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Tree>
    <p:extLst>
      <p:ext uri="{BB962C8B-B14F-4D97-AF65-F5344CB8AC3E}">
        <p14:creationId xmlns:p14="http://schemas.microsoft.com/office/powerpoint/2010/main" val="550311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71550"/>
            <a:ext cx="8208912" cy="520080"/>
          </a:xfrm>
          <a:solidFill>
            <a:srgbClr val="FFE0C1"/>
          </a:solidFill>
          <a:ln w="25400">
            <a:solidFill>
              <a:schemeClr val="bg1"/>
            </a:solidFill>
          </a:ln>
        </p:spPr>
        <p:txBody>
          <a:bodyPr/>
          <a:lstStyle/>
          <a:p>
            <a:r>
              <a:rPr lang="nl-NL" sz="2800" dirty="0" smtClean="0"/>
              <a:t> </a:t>
            </a:r>
            <a:r>
              <a:rPr lang="nl-NL" sz="2800" b="1" dirty="0" smtClean="0"/>
              <a:t>MASSACULTUUR, </a:t>
            </a:r>
            <a:r>
              <a:rPr lang="nl-NL" sz="2800" b="1" i="1" dirty="0" smtClean="0"/>
              <a:t>evalueren</a:t>
            </a:r>
            <a:endParaRPr lang="nl-NL" sz="2800" b="1" i="1" dirty="0"/>
          </a:p>
        </p:txBody>
      </p:sp>
      <p:sp>
        <p:nvSpPr>
          <p:cNvPr id="7" name="Tijdelijke aanduiding voor inhoud 6"/>
          <p:cNvSpPr>
            <a:spLocks noGrp="1"/>
          </p:cNvSpPr>
          <p:nvPr>
            <p:ph idx="1"/>
          </p:nvPr>
        </p:nvSpPr>
        <p:spPr>
          <a:xfrm>
            <a:off x="467544" y="1419622"/>
            <a:ext cx="8208912" cy="2658616"/>
          </a:xfrm>
          <a:solidFill>
            <a:srgbClr val="FFE0C1"/>
          </a:solidFill>
          <a:ln w="25400">
            <a:solidFill>
              <a:schemeClr val="bg1"/>
            </a:solidFill>
          </a:ln>
        </p:spPr>
        <p:txBody>
          <a:bodyPr/>
          <a:lstStyle/>
          <a:p>
            <a:r>
              <a:rPr lang="nl-NL" sz="1600" dirty="0" smtClean="0"/>
              <a:t>In The </a:t>
            </a:r>
            <a:r>
              <a:rPr lang="nl-NL" sz="1600" dirty="0" err="1" smtClean="0"/>
              <a:t>Factory</a:t>
            </a:r>
            <a:r>
              <a:rPr lang="nl-NL" sz="1600" dirty="0" smtClean="0"/>
              <a:t> ontstonden ook de </a:t>
            </a:r>
            <a:r>
              <a:rPr lang="nl-NL" sz="1600" dirty="0" err="1" smtClean="0"/>
              <a:t>Car</a:t>
            </a:r>
            <a:r>
              <a:rPr lang="nl-NL" sz="1600" dirty="0" smtClean="0"/>
              <a:t> </a:t>
            </a:r>
            <a:r>
              <a:rPr lang="nl-NL" sz="1600" dirty="0" err="1" smtClean="0"/>
              <a:t>Crash-series</a:t>
            </a:r>
            <a:r>
              <a:rPr lang="nl-NL" sz="1600" dirty="0" smtClean="0"/>
              <a:t> die je ziet op afbeelding X. Het onderwerp van de werken van de </a:t>
            </a:r>
            <a:r>
              <a:rPr lang="nl-NL" sz="1600" dirty="0" err="1" smtClean="0"/>
              <a:t>Car</a:t>
            </a:r>
            <a:r>
              <a:rPr lang="nl-NL" sz="1600" dirty="0" smtClean="0"/>
              <a:t> </a:t>
            </a:r>
            <a:r>
              <a:rPr lang="nl-NL" sz="1600" dirty="0" err="1" smtClean="0"/>
              <a:t>Crash-series</a:t>
            </a:r>
            <a:r>
              <a:rPr lang="nl-NL" sz="1600" dirty="0" smtClean="0"/>
              <a:t> is steeds een auto-ongeluk. De kunsthistorica Lucy </a:t>
            </a:r>
            <a:r>
              <a:rPr lang="nl-NL" sz="1600" dirty="0" err="1" smtClean="0"/>
              <a:t>Lippard</a:t>
            </a:r>
            <a:r>
              <a:rPr lang="nl-NL" sz="1600" dirty="0" smtClean="0"/>
              <a:t> zei over deze beelden dat ze refereren aan „… die tweedehands ervaring die we allemaal delen”. </a:t>
            </a:r>
          </a:p>
          <a:p>
            <a:r>
              <a:rPr lang="nl-NL" sz="1600" b="1" dirty="0" smtClean="0"/>
              <a:t>Leg uit hoe deze uitspraak moet worden geïnterpreteerd. </a:t>
            </a:r>
          </a:p>
          <a:p>
            <a:pPr>
              <a:buNone/>
            </a:pPr>
            <a:r>
              <a:rPr lang="nl-NL" sz="1600" b="1" dirty="0" smtClean="0"/>
              <a:t>	Betrek de massamedia in je antwoord.</a:t>
            </a:r>
          </a:p>
          <a:p>
            <a:endParaRPr lang="nl-NL" sz="1600" dirty="0"/>
          </a:p>
        </p:txBody>
      </p:sp>
      <p:pic>
        <p:nvPicPr>
          <p:cNvPr id="5" name="Picture 4" descr="Gerelateerde afbeelding"/>
          <p:cNvPicPr>
            <a:picLocks noChangeAspect="1" noChangeArrowheads="1"/>
          </p:cNvPicPr>
          <p:nvPr/>
        </p:nvPicPr>
        <p:blipFill>
          <a:blip r:embed="rId2" cstate="print"/>
          <a:srcRect/>
          <a:stretch>
            <a:fillRect/>
          </a:stretch>
        </p:blipFill>
        <p:spPr bwMode="auto">
          <a:xfrm>
            <a:off x="6660232" y="2859782"/>
            <a:ext cx="1728192" cy="1975077"/>
          </a:xfrm>
          <a:prstGeom prst="rect">
            <a:avLst/>
          </a:prstGeom>
          <a:noFill/>
        </p:spPr>
      </p:pic>
      <p:sp>
        <p:nvSpPr>
          <p:cNvPr id="6" name="Rechthoek 5"/>
          <p:cNvSpPr/>
          <p:nvPr/>
        </p:nvSpPr>
        <p:spPr>
          <a:xfrm>
            <a:off x="539552" y="4443958"/>
            <a:ext cx="1289135" cy="246221"/>
          </a:xfrm>
          <a:prstGeom prst="rect">
            <a:avLst/>
          </a:prstGeom>
        </p:spPr>
        <p:txBody>
          <a:bodyPr wrap="none">
            <a:spAutoFit/>
          </a:bodyPr>
          <a:lstStyle/>
          <a:p>
            <a:r>
              <a:rPr lang="nl-NL" sz="1000" i="1" dirty="0" smtClean="0"/>
              <a:t>Vwo 2001, tijdvak 1</a:t>
            </a:r>
            <a:endParaRPr lang="nl-NL" sz="1000" i="1" dirty="0"/>
          </a:p>
        </p:txBody>
      </p:sp>
      <p:sp>
        <p:nvSpPr>
          <p:cNvPr id="8" name="Rechthoek 7"/>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Tree>
    <p:extLst>
      <p:ext uri="{BB962C8B-B14F-4D97-AF65-F5344CB8AC3E}">
        <p14:creationId xmlns:p14="http://schemas.microsoft.com/office/powerpoint/2010/main" val="550311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71550"/>
            <a:ext cx="8208912" cy="520080"/>
          </a:xfrm>
          <a:solidFill>
            <a:srgbClr val="FFE0C1"/>
          </a:solidFill>
          <a:ln w="25400">
            <a:solidFill>
              <a:schemeClr val="bg1"/>
            </a:solidFill>
          </a:ln>
        </p:spPr>
        <p:txBody>
          <a:bodyPr/>
          <a:lstStyle/>
          <a:p>
            <a:r>
              <a:rPr lang="nl-NL" sz="2800" dirty="0" smtClean="0"/>
              <a:t> </a:t>
            </a:r>
            <a:r>
              <a:rPr lang="nl-NL" sz="2800" b="1" dirty="0" smtClean="0"/>
              <a:t>MASSACULTUUR, </a:t>
            </a:r>
            <a:r>
              <a:rPr lang="nl-NL" sz="2800" b="1" i="1" dirty="0" smtClean="0"/>
              <a:t>evalueren</a:t>
            </a:r>
            <a:endParaRPr lang="nl-NL" sz="2800" b="1" i="1" dirty="0"/>
          </a:p>
        </p:txBody>
      </p:sp>
      <p:sp>
        <p:nvSpPr>
          <p:cNvPr id="7" name="Tijdelijke aanduiding voor inhoud 6"/>
          <p:cNvSpPr>
            <a:spLocks noGrp="1"/>
          </p:cNvSpPr>
          <p:nvPr>
            <p:ph idx="1"/>
          </p:nvPr>
        </p:nvSpPr>
        <p:spPr>
          <a:xfrm>
            <a:off x="467544" y="1419622"/>
            <a:ext cx="8208912" cy="3168352"/>
          </a:xfrm>
          <a:solidFill>
            <a:srgbClr val="FFE0C1"/>
          </a:solidFill>
          <a:ln w="25400">
            <a:solidFill>
              <a:schemeClr val="bg1"/>
            </a:solidFill>
          </a:ln>
        </p:spPr>
        <p:txBody>
          <a:bodyPr/>
          <a:lstStyle/>
          <a:p>
            <a:r>
              <a:rPr lang="nl-NL" sz="1600" dirty="0" smtClean="0"/>
              <a:t>over deze beelden dat ze refereren aan „… die tweedehands ervaring die we allemaal delen”. </a:t>
            </a:r>
            <a:r>
              <a:rPr lang="nl-NL" sz="1600" b="1" dirty="0" smtClean="0"/>
              <a:t>Leg uit hoe deze uitspraak moet worden geïnterpreteerd. Betrek de massamedia in je antwoord.</a:t>
            </a:r>
          </a:p>
          <a:p>
            <a:r>
              <a:rPr lang="nl-NL" sz="1600" b="1" dirty="0" smtClean="0"/>
              <a:t>Maximumscore 2  </a:t>
            </a:r>
          </a:p>
          <a:p>
            <a:r>
              <a:rPr lang="nl-NL" sz="1600" dirty="0" smtClean="0"/>
              <a:t>Gruwelijke beelden als die van auto-ongelukken kennen we meestal niet uit eigen ervaring maar uit de media (televisie- en filmbeelden, krantenfoto’s). Dit maakt het tot een ervaring uit de tweede hand, waarmee iedereen op dezelfde wijze wordt geconfronteerd. Indien een relevant deel van het antwoord juist 1 punt.</a:t>
            </a:r>
            <a:endParaRPr lang="nl-NL" sz="1600" b="1" dirty="0" smtClean="0"/>
          </a:p>
          <a:p>
            <a:endParaRPr lang="nl-NL" sz="1600" dirty="0"/>
          </a:p>
        </p:txBody>
      </p:sp>
      <p:sp>
        <p:nvSpPr>
          <p:cNvPr id="4" name="Rechthoek 3"/>
          <p:cNvSpPr/>
          <p:nvPr/>
        </p:nvSpPr>
        <p:spPr>
          <a:xfrm>
            <a:off x="539552" y="4659982"/>
            <a:ext cx="1289135" cy="246221"/>
          </a:xfrm>
          <a:prstGeom prst="rect">
            <a:avLst/>
          </a:prstGeom>
        </p:spPr>
        <p:txBody>
          <a:bodyPr wrap="none">
            <a:spAutoFit/>
          </a:bodyPr>
          <a:lstStyle/>
          <a:p>
            <a:r>
              <a:rPr lang="nl-NL" sz="1000" i="1" dirty="0" smtClean="0"/>
              <a:t>Vwo 2001, tijdvak 1</a:t>
            </a:r>
            <a:endParaRPr lang="nl-NL" sz="1000" i="1" dirty="0"/>
          </a:p>
        </p:txBody>
      </p:sp>
      <p:sp>
        <p:nvSpPr>
          <p:cNvPr id="5" name="Rechthoek 4"/>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Tree>
    <p:extLst>
      <p:ext uri="{BB962C8B-B14F-4D97-AF65-F5344CB8AC3E}">
        <p14:creationId xmlns:p14="http://schemas.microsoft.com/office/powerpoint/2010/main" val="550311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647568" y="2607754"/>
            <a:ext cx="2088232" cy="576064"/>
          </a:xfrm>
          <a:prstGeom prst="rightArrow">
            <a:avLst>
              <a:gd name="adj1" fmla="val 31475"/>
              <a:gd name="adj2" fmla="val 50713"/>
            </a:avLst>
          </a:prstGeom>
          <a:solidFill>
            <a:srgbClr val="D80230"/>
          </a:solidFill>
          <a:ln>
            <a:solidFill>
              <a:srgbClr val="D802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aphicFrame>
        <p:nvGraphicFramePr>
          <p:cNvPr id="10" name="Tabel 9"/>
          <p:cNvGraphicFramePr>
            <a:graphicFrameLocks noGrp="1"/>
          </p:cNvGraphicFramePr>
          <p:nvPr/>
        </p:nvGraphicFramePr>
        <p:xfrm>
          <a:off x="2699792" y="1491630"/>
          <a:ext cx="2952328" cy="2808312"/>
        </p:xfrm>
        <a:graphic>
          <a:graphicData uri="http://schemas.openxmlformats.org/drawingml/2006/table">
            <a:tbl>
              <a:tblPr/>
              <a:tblGrid>
                <a:gridCol w="590466">
                  <a:extLst>
                    <a:ext uri="{9D8B030D-6E8A-4147-A177-3AD203B41FA5}">
                      <a16:colId xmlns:a16="http://schemas.microsoft.com/office/drawing/2014/main" val="20000"/>
                    </a:ext>
                  </a:extLst>
                </a:gridCol>
                <a:gridCol w="2361862">
                  <a:extLst>
                    <a:ext uri="{9D8B030D-6E8A-4147-A177-3AD203B41FA5}">
                      <a16:colId xmlns:a16="http://schemas.microsoft.com/office/drawing/2014/main" val="20001"/>
                    </a:ext>
                  </a:extLst>
                </a:gridCol>
              </a:tblGrid>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CREEREN </a:t>
                      </a: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EVALUEREN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extLst>
                  <a:ext uri="{0D108BD9-81ED-4DB2-BD59-A6C34878D82A}">
                    <a16:rowId xmlns:a16="http://schemas.microsoft.com/office/drawing/2014/main" val="10001"/>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ANALYSEREN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extLst>
                  <a:ext uri="{0D108BD9-81ED-4DB2-BD59-A6C34878D82A}">
                    <a16:rowId xmlns:a16="http://schemas.microsoft.com/office/drawing/2014/main" val="10002"/>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TOEPASSEN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extLst>
                  <a:ext uri="{0D108BD9-81ED-4DB2-BD59-A6C34878D82A}">
                    <a16:rowId xmlns:a16="http://schemas.microsoft.com/office/drawing/2014/main" val="10003"/>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BEGRIJPEN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extLst>
                  <a:ext uri="{0D108BD9-81ED-4DB2-BD59-A6C34878D82A}">
                    <a16:rowId xmlns:a16="http://schemas.microsoft.com/office/drawing/2014/main" val="10004"/>
                  </a:ext>
                </a:extLst>
              </a:tr>
              <a:tr h="460082">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ONTHOUDEN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extLst>
                  <a:ext uri="{0D108BD9-81ED-4DB2-BD59-A6C34878D82A}">
                    <a16:rowId xmlns:a16="http://schemas.microsoft.com/office/drawing/2014/main" val="10005"/>
                  </a:ext>
                </a:extLst>
              </a:tr>
            </a:tbl>
          </a:graphicData>
        </a:graphic>
      </p:graphicFrame>
      <p:sp>
        <p:nvSpPr>
          <p:cNvPr id="8211" name="Titel 7"/>
          <p:cNvSpPr>
            <a:spLocks noGrp="1"/>
          </p:cNvSpPr>
          <p:nvPr>
            <p:ph type="title"/>
          </p:nvPr>
        </p:nvSpPr>
        <p:spPr>
          <a:xfrm>
            <a:off x="395536" y="771550"/>
            <a:ext cx="8208912" cy="432048"/>
          </a:xfrm>
          <a:solidFill>
            <a:srgbClr val="594C49"/>
          </a:solidFill>
        </p:spPr>
        <p:txBody>
          <a:bodyPr>
            <a:noAutofit/>
          </a:bodyPr>
          <a:lstStyle/>
          <a:p>
            <a:pPr algn="ctr"/>
            <a:r>
              <a:rPr lang="nl-NL" sz="3600" b="1" dirty="0" smtClean="0">
                <a:solidFill>
                  <a:schemeClr val="bg1"/>
                </a:solidFill>
              </a:rPr>
              <a:t>LEREN: VAN EENVOUDIG NAAR COMPLEX </a:t>
            </a:r>
          </a:p>
        </p:txBody>
      </p:sp>
      <p:sp>
        <p:nvSpPr>
          <p:cNvPr id="7" name="Tekstvak 6"/>
          <p:cNvSpPr txBox="1"/>
          <p:nvPr/>
        </p:nvSpPr>
        <p:spPr>
          <a:xfrm>
            <a:off x="1187624" y="3939902"/>
            <a:ext cx="1368152" cy="369332"/>
          </a:xfrm>
          <a:prstGeom prst="rect">
            <a:avLst/>
          </a:prstGeom>
          <a:noFill/>
        </p:spPr>
        <p:txBody>
          <a:bodyPr wrap="square" rtlCol="0">
            <a:spAutoFit/>
          </a:bodyPr>
          <a:lstStyle/>
          <a:p>
            <a:r>
              <a:rPr lang="nl-NL" dirty="0" smtClean="0"/>
              <a:t>eenvoudig</a:t>
            </a:r>
            <a:endParaRPr lang="nl-NL" dirty="0"/>
          </a:p>
        </p:txBody>
      </p:sp>
      <p:sp>
        <p:nvSpPr>
          <p:cNvPr id="8" name="Tekstvak 7"/>
          <p:cNvSpPr txBox="1"/>
          <p:nvPr/>
        </p:nvSpPr>
        <p:spPr>
          <a:xfrm>
            <a:off x="1115616" y="1491630"/>
            <a:ext cx="1368152" cy="369332"/>
          </a:xfrm>
          <a:prstGeom prst="rect">
            <a:avLst/>
          </a:prstGeom>
          <a:noFill/>
        </p:spPr>
        <p:txBody>
          <a:bodyPr wrap="square" rtlCol="0">
            <a:spAutoFit/>
          </a:bodyPr>
          <a:lstStyle/>
          <a:p>
            <a:r>
              <a:rPr lang="nl-NL" dirty="0" smtClean="0"/>
              <a:t>Complex</a:t>
            </a:r>
            <a:endParaRPr lang="nl-NL" dirty="0"/>
          </a:p>
        </p:txBody>
      </p:sp>
    </p:spTree>
    <p:extLst>
      <p:ext uri="{BB962C8B-B14F-4D97-AF65-F5344CB8AC3E}">
        <p14:creationId xmlns:p14="http://schemas.microsoft.com/office/powerpoint/2010/main" val="746585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a:xfrm>
            <a:off x="372244" y="771550"/>
            <a:ext cx="8304212" cy="504056"/>
          </a:xfrm>
          <a:solidFill>
            <a:srgbClr val="FFD5D5"/>
          </a:solidFill>
          <a:ln w="25400">
            <a:solidFill>
              <a:schemeClr val="bg1"/>
            </a:solidFill>
          </a:ln>
        </p:spPr>
        <p:txBody>
          <a:bodyPr>
            <a:normAutofit/>
          </a:bodyPr>
          <a:lstStyle/>
          <a:p>
            <a:r>
              <a:rPr lang="nl-NL" sz="2000" b="1" dirty="0" smtClean="0">
                <a:latin typeface="Arial" pitchFamily="34" charset="0"/>
                <a:cs typeface="Arial" pitchFamily="34" charset="0"/>
              </a:rPr>
              <a:t>WAT WIL HET EXAMEN BEREIKEN BIJ JOU ALS LEERLING? </a:t>
            </a:r>
          </a:p>
        </p:txBody>
      </p:sp>
      <p:sp>
        <p:nvSpPr>
          <p:cNvPr id="4" name="Tijdelijke aanduiding voor inhoud 3"/>
          <p:cNvSpPr>
            <a:spLocks noGrp="1"/>
          </p:cNvSpPr>
          <p:nvPr>
            <p:ph idx="1"/>
          </p:nvPr>
        </p:nvSpPr>
        <p:spPr>
          <a:xfrm>
            <a:off x="395536" y="1491630"/>
            <a:ext cx="8229600" cy="1872208"/>
          </a:xfrm>
          <a:solidFill>
            <a:srgbClr val="FFD5D5"/>
          </a:solidFill>
          <a:ln w="25400">
            <a:solidFill>
              <a:schemeClr val="bg1"/>
            </a:solidFill>
          </a:ln>
        </p:spPr>
        <p:txBody>
          <a:bodyPr/>
          <a:lstStyle/>
          <a:p>
            <a:pPr marL="0" indent="0">
              <a:spcBef>
                <a:spcPct val="0"/>
              </a:spcBef>
            </a:pPr>
            <a:r>
              <a:rPr lang="nl-NL" sz="2000" dirty="0" smtClean="0"/>
              <a:t> De examenmakers willen jou laten denken over kunst vanuit het perspectief   </a:t>
            </a:r>
          </a:p>
          <a:p>
            <a:pPr marL="0" indent="0">
              <a:spcBef>
                <a:spcPct val="0"/>
              </a:spcBef>
              <a:buNone/>
            </a:pPr>
            <a:r>
              <a:rPr lang="nl-NL" sz="2000" dirty="0" smtClean="0"/>
              <a:t>   van de kunstenaar en het maakproces</a:t>
            </a:r>
            <a:endParaRPr lang="nl-NL" sz="2000" dirty="0"/>
          </a:p>
          <a:p>
            <a:pPr marL="0" indent="0">
              <a:spcBef>
                <a:spcPct val="0"/>
              </a:spcBef>
            </a:pPr>
            <a:r>
              <a:rPr lang="nl-NL" sz="2000" dirty="0" smtClean="0"/>
              <a:t> Daarbij zou je een diepgaand inzicht moeten hebben, in de manier </a:t>
            </a:r>
          </a:p>
          <a:p>
            <a:pPr marL="0" indent="0">
              <a:spcBef>
                <a:spcPct val="0"/>
              </a:spcBef>
              <a:buNone/>
            </a:pPr>
            <a:r>
              <a:rPr lang="nl-NL" sz="2000" dirty="0" smtClean="0"/>
              <a:t>   </a:t>
            </a:r>
            <a:r>
              <a:rPr lang="nl-NL" sz="2000" b="1" dirty="0" smtClean="0"/>
              <a:t>waarop een kunstenaar </a:t>
            </a:r>
            <a:r>
              <a:rPr lang="nl-NL" sz="2000" b="1" u="sng" dirty="0" smtClean="0"/>
              <a:t>een inhoud vormgeeft</a:t>
            </a:r>
            <a:r>
              <a:rPr lang="nl-NL" sz="2000" b="1" dirty="0" smtClean="0"/>
              <a:t> met de </a:t>
            </a:r>
          </a:p>
          <a:p>
            <a:pPr marL="0" indent="0">
              <a:spcBef>
                <a:spcPct val="0"/>
              </a:spcBef>
              <a:buNone/>
            </a:pPr>
            <a:r>
              <a:rPr lang="nl-NL" sz="2000" b="1" dirty="0" smtClean="0"/>
              <a:t>   </a:t>
            </a:r>
            <a:r>
              <a:rPr lang="nl-NL" sz="2000" b="1" u="sng" dirty="0" smtClean="0"/>
              <a:t>kunstzinnige middelen</a:t>
            </a:r>
            <a:r>
              <a:rPr lang="nl-NL" sz="2000" dirty="0" smtClean="0"/>
              <a:t> (= begrippen v. kunst analyseren)</a:t>
            </a:r>
          </a:p>
        </p:txBody>
      </p:sp>
    </p:spTree>
    <p:extLst>
      <p:ext uri="{BB962C8B-B14F-4D97-AF65-F5344CB8AC3E}">
        <p14:creationId xmlns:p14="http://schemas.microsoft.com/office/powerpoint/2010/main" val="4200938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9552" y="843558"/>
            <a:ext cx="4248473" cy="504056"/>
          </a:xfrm>
          <a:solidFill>
            <a:srgbClr val="4C413E"/>
          </a:solidFill>
        </p:spPr>
        <p:txBody>
          <a:bodyPr rtlCol="0">
            <a:noAutofit/>
          </a:bodyPr>
          <a:lstStyle/>
          <a:p>
            <a:pPr eaLnBrk="1" fontAlgn="auto" hangingPunct="1">
              <a:spcAft>
                <a:spcPts val="0"/>
              </a:spcAft>
              <a:defRPr/>
            </a:pPr>
            <a:r>
              <a:rPr lang="nl-NL" sz="3600" b="1" dirty="0" smtClean="0">
                <a:solidFill>
                  <a:schemeClr val="bg1"/>
                </a:solidFill>
              </a:rPr>
              <a:t> HARDOP DENKEN…..</a:t>
            </a:r>
          </a:p>
        </p:txBody>
      </p:sp>
      <p:sp>
        <p:nvSpPr>
          <p:cNvPr id="74755" name="Rectangle 3"/>
          <p:cNvSpPr>
            <a:spLocks noGrp="1" noChangeArrowheads="1"/>
          </p:cNvSpPr>
          <p:nvPr>
            <p:ph type="body" idx="1"/>
          </p:nvPr>
        </p:nvSpPr>
        <p:spPr>
          <a:xfrm>
            <a:off x="683568" y="1779662"/>
            <a:ext cx="7391400" cy="2514600"/>
          </a:xfrm>
        </p:spPr>
        <p:txBody>
          <a:bodyPr rtlCol="0">
            <a:normAutofit fontScale="55000" lnSpcReduction="20000"/>
          </a:bodyPr>
          <a:lstStyle/>
          <a:p>
            <a:pPr fontAlgn="auto">
              <a:spcAft>
                <a:spcPts val="0"/>
              </a:spcAft>
              <a:defRPr/>
            </a:pPr>
            <a:r>
              <a:rPr lang="nl-NL" altLang="zh-CN" dirty="0" smtClean="0"/>
              <a:t>Beschrijf </a:t>
            </a:r>
            <a:r>
              <a:rPr lang="nl-NL" altLang="zh-CN" b="1" dirty="0" smtClean="0"/>
              <a:t>hardop denkend </a:t>
            </a:r>
            <a:r>
              <a:rPr lang="nl-NL" altLang="zh-CN" dirty="0" smtClean="0"/>
              <a:t>in stappen op welke manier je vanuit de vraag naar het antwoord, de oplossing moet komen. Dus: wat doe je eerst, wat doe je daarna, hoe pak je het aan, waarom doe je dat zo, welke kennis heb je nodig? Hardop denkend doe je wat je tijdens het examen ook zou doen. Hiervan leer je zelf heel veel en de anderen in je klas ook!</a:t>
            </a:r>
          </a:p>
          <a:p>
            <a:pPr eaLnBrk="1" fontAlgn="auto" hangingPunct="1">
              <a:spcAft>
                <a:spcPts val="0"/>
              </a:spcAft>
              <a:buFont typeface="Arial" pitchFamily="34" charset="0"/>
              <a:buNone/>
              <a:defRPr/>
            </a:pPr>
            <a:endParaRPr lang="nl-NL" altLang="zh-CN" dirty="0" smtClean="0"/>
          </a:p>
          <a:p>
            <a:pPr eaLnBrk="1" fontAlgn="auto" hangingPunct="1">
              <a:spcAft>
                <a:spcPts val="0"/>
              </a:spcAft>
              <a:defRPr/>
            </a:pPr>
            <a:r>
              <a:rPr lang="nl-NL" dirty="0" smtClean="0"/>
              <a:t>Na het uitvoeren bespreken we wat er goed ging en wat nog niet goed ging, en welke </a:t>
            </a:r>
            <a:r>
              <a:rPr lang="nl-NL" b="1" dirty="0" smtClean="0"/>
              <a:t>denk of leerstrategie</a:t>
            </a:r>
            <a:r>
              <a:rPr lang="nl-NL" dirty="0" smtClean="0"/>
              <a:t> een andere leerling mogelijk zou kunnen toepassen om het antwoord nog verder te verbeteren. </a:t>
            </a:r>
          </a:p>
        </p:txBody>
      </p:sp>
      <p:sp>
        <p:nvSpPr>
          <p:cNvPr id="4" name="Wolkvormige toelichting 3"/>
          <p:cNvSpPr/>
          <p:nvPr/>
        </p:nvSpPr>
        <p:spPr>
          <a:xfrm>
            <a:off x="4860032" y="555526"/>
            <a:ext cx="1152128" cy="648072"/>
          </a:xfrm>
          <a:prstGeom prst="cloudCallout">
            <a:avLst/>
          </a:prstGeom>
          <a:solidFill>
            <a:schemeClr val="bg1"/>
          </a:solidFill>
          <a:ln>
            <a:solidFill>
              <a:srgbClr val="C5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descr="Afbeeldingsresultaat voor lampje"/>
          <p:cNvPicPr>
            <a:picLocks noChangeAspect="1" noChangeArrowheads="1"/>
          </p:cNvPicPr>
          <p:nvPr/>
        </p:nvPicPr>
        <p:blipFill>
          <a:blip r:embed="rId3" cstate="print"/>
          <a:srcRect/>
          <a:stretch>
            <a:fillRect/>
          </a:stretch>
        </p:blipFill>
        <p:spPr bwMode="auto">
          <a:xfrm>
            <a:off x="323528" y="4227934"/>
            <a:ext cx="520687" cy="518890"/>
          </a:xfrm>
          <a:prstGeom prst="rect">
            <a:avLst/>
          </a:prstGeom>
          <a:noFill/>
        </p:spPr>
      </p:pic>
      <p:sp>
        <p:nvSpPr>
          <p:cNvPr id="6" name="Tekstvak 5"/>
          <p:cNvSpPr txBox="1"/>
          <p:nvPr/>
        </p:nvSpPr>
        <p:spPr>
          <a:xfrm>
            <a:off x="899592" y="4227934"/>
            <a:ext cx="7992888" cy="523220"/>
          </a:xfrm>
          <a:prstGeom prst="rect">
            <a:avLst/>
          </a:prstGeom>
          <a:noFill/>
        </p:spPr>
        <p:txBody>
          <a:bodyPr wrap="square" rtlCol="0">
            <a:spAutoFit/>
          </a:bodyPr>
          <a:lstStyle/>
          <a:p>
            <a:r>
              <a:rPr lang="nl-NL" sz="1400" b="1" i="1" dirty="0" smtClean="0">
                <a:solidFill>
                  <a:srgbClr val="0070C0"/>
                </a:solidFill>
              </a:rPr>
              <a:t>TIP: Denk hard mee met de </a:t>
            </a:r>
            <a:r>
              <a:rPr lang="nl-NL" sz="1400" b="1" i="1" dirty="0" err="1" smtClean="0">
                <a:solidFill>
                  <a:srgbClr val="0070C0"/>
                </a:solidFill>
              </a:rPr>
              <a:t>hardop-denkende</a:t>
            </a:r>
            <a:r>
              <a:rPr lang="nl-NL" sz="1400" b="1" i="1" dirty="0" smtClean="0">
                <a:solidFill>
                  <a:srgbClr val="0070C0"/>
                </a:solidFill>
              </a:rPr>
              <a:t> klasgenoot. Je krijgt door deze manier van werken a.h.w. een kijkje in het hoofd van een ander….dat werkt echt heel snel en heel goed om alles beter te snappen. </a:t>
            </a:r>
            <a:endParaRPr lang="nl-NL" sz="1400" b="1" i="1"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nvGraphicFramePr>
        <p:xfrm>
          <a:off x="107504" y="123478"/>
          <a:ext cx="8928992" cy="4863863"/>
        </p:xfrm>
        <a:graphic>
          <a:graphicData uri="http://schemas.openxmlformats.org/drawingml/2006/table">
            <a:tbl>
              <a:tblPr/>
              <a:tblGrid>
                <a:gridCol w="1361814">
                  <a:extLst>
                    <a:ext uri="{9D8B030D-6E8A-4147-A177-3AD203B41FA5}">
                      <a16:colId xmlns:a16="http://schemas.microsoft.com/office/drawing/2014/main" val="20000"/>
                    </a:ext>
                  </a:extLst>
                </a:gridCol>
                <a:gridCol w="7567178">
                  <a:extLst>
                    <a:ext uri="{9D8B030D-6E8A-4147-A177-3AD203B41FA5}">
                      <a16:colId xmlns:a16="http://schemas.microsoft.com/office/drawing/2014/main" val="20001"/>
                    </a:ext>
                  </a:extLst>
                </a:gridCol>
              </a:tblGrid>
              <a:tr h="383303">
                <a:tc gridSpan="2">
                  <a:txBody>
                    <a:bodyPr/>
                    <a:lstStyle/>
                    <a:p>
                      <a:pPr>
                        <a:spcAft>
                          <a:spcPts val="0"/>
                        </a:spcAft>
                      </a:pPr>
                      <a:r>
                        <a:rPr lang="nl-NL" sz="1600" b="1" dirty="0">
                          <a:solidFill>
                            <a:srgbClr val="000000"/>
                          </a:solidFill>
                          <a:latin typeface="Calibri"/>
                          <a:ea typeface="Times New Roman"/>
                          <a:cs typeface="Calibri"/>
                        </a:rPr>
                        <a:t>Voorbeelden van verschillende </a:t>
                      </a:r>
                      <a:r>
                        <a:rPr lang="nl-NL" sz="1600" b="1" dirty="0" smtClean="0">
                          <a:solidFill>
                            <a:srgbClr val="000000"/>
                          </a:solidFill>
                          <a:latin typeface="Calibri"/>
                          <a:ea typeface="Times New Roman"/>
                          <a:cs typeface="Calibri"/>
                        </a:rPr>
                        <a:t>vraagniveaus</a:t>
                      </a:r>
                      <a:r>
                        <a:rPr lang="nl-NL" sz="1600" b="1" baseline="0" dirty="0" smtClean="0">
                          <a:solidFill>
                            <a:srgbClr val="000000"/>
                          </a:solidFill>
                          <a:latin typeface="Calibri"/>
                          <a:ea typeface="Times New Roman"/>
                          <a:cs typeface="Calibri"/>
                        </a:rPr>
                        <a:t> in de examens:   </a:t>
                      </a: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nl-NL"/>
                    </a:p>
                  </a:txBody>
                  <a:tcPr/>
                </a:tc>
                <a:extLst>
                  <a:ext uri="{0D108BD9-81ED-4DB2-BD59-A6C34878D82A}">
                    <a16:rowId xmlns:a16="http://schemas.microsoft.com/office/drawing/2014/main" val="10000"/>
                  </a:ext>
                </a:extLst>
              </a:tr>
              <a:tr h="408785">
                <a:tc>
                  <a:txBody>
                    <a:bodyPr/>
                    <a:lstStyle/>
                    <a:p>
                      <a:pPr algn="l">
                        <a:spcAft>
                          <a:spcPts val="0"/>
                        </a:spcAft>
                      </a:pPr>
                      <a:r>
                        <a:rPr lang="nl-NL" sz="1400" b="1" dirty="0" smtClean="0">
                          <a:solidFill>
                            <a:srgbClr val="000000"/>
                          </a:solidFill>
                          <a:latin typeface="Calibri"/>
                          <a:ea typeface="Times New Roman"/>
                          <a:cs typeface="Calibri"/>
                        </a:rPr>
                        <a:t>EVALUEREN</a:t>
                      </a: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C1"/>
                    </a:solidFill>
                  </a:tcPr>
                </a:tc>
                <a:tc>
                  <a:txBody>
                    <a:bodyPr/>
                    <a:lstStyle/>
                    <a:p>
                      <a:pPr marL="342900" lvl="0" indent="-342900">
                        <a:spcAft>
                          <a:spcPts val="0"/>
                        </a:spcAft>
                        <a:buFont typeface="Symbol"/>
                        <a:buChar char=""/>
                      </a:pPr>
                      <a:r>
                        <a:rPr lang="nl-NL" sz="1400" b="1" dirty="0">
                          <a:solidFill>
                            <a:srgbClr val="000000"/>
                          </a:solidFill>
                          <a:latin typeface="Calibri"/>
                          <a:ea typeface="Times New Roman"/>
                          <a:cs typeface="Calibri"/>
                        </a:rPr>
                        <a:t>Een genuanceerde en </a:t>
                      </a:r>
                      <a:r>
                        <a:rPr lang="nl-NL" sz="1400" b="1" dirty="0" smtClean="0">
                          <a:solidFill>
                            <a:srgbClr val="000000"/>
                          </a:solidFill>
                          <a:latin typeface="Calibri"/>
                          <a:ea typeface="Times New Roman"/>
                          <a:cs typeface="Calibri"/>
                        </a:rPr>
                        <a:t>beargumenteerde</a:t>
                      </a:r>
                      <a:r>
                        <a:rPr lang="nl-NL" sz="1400" b="1" baseline="0" dirty="0" smtClean="0">
                          <a:solidFill>
                            <a:srgbClr val="000000"/>
                          </a:solidFill>
                          <a:latin typeface="Calibri"/>
                          <a:ea typeface="Times New Roman"/>
                          <a:cs typeface="Calibri"/>
                        </a:rPr>
                        <a:t> onderbouwing</a:t>
                      </a:r>
                      <a:r>
                        <a:rPr lang="nl-NL" sz="1400" b="1" dirty="0" smtClean="0">
                          <a:solidFill>
                            <a:srgbClr val="000000"/>
                          </a:solidFill>
                          <a:latin typeface="Calibri"/>
                          <a:ea typeface="Times New Roman"/>
                          <a:cs typeface="Calibri"/>
                        </a:rPr>
                        <a:t> </a:t>
                      </a:r>
                      <a:r>
                        <a:rPr lang="nl-NL" sz="1400" b="1" dirty="0">
                          <a:solidFill>
                            <a:srgbClr val="000000"/>
                          </a:solidFill>
                          <a:latin typeface="Calibri"/>
                          <a:ea typeface="Times New Roman"/>
                          <a:cs typeface="Calibri"/>
                        </a:rPr>
                        <a:t>kunnen </a:t>
                      </a:r>
                      <a:r>
                        <a:rPr lang="nl-NL" sz="1400" b="1" dirty="0" smtClean="0">
                          <a:solidFill>
                            <a:srgbClr val="000000"/>
                          </a:solidFill>
                          <a:latin typeface="Calibri"/>
                          <a:ea typeface="Times New Roman"/>
                          <a:cs typeface="Calibri"/>
                        </a:rPr>
                        <a:t>geven voor</a:t>
                      </a:r>
                      <a:r>
                        <a:rPr lang="nl-NL" sz="1400" b="1" baseline="0" dirty="0" smtClean="0">
                          <a:solidFill>
                            <a:srgbClr val="000000"/>
                          </a:solidFill>
                          <a:latin typeface="Calibri"/>
                          <a:ea typeface="Times New Roman"/>
                          <a:cs typeface="Calibri"/>
                        </a:rPr>
                        <a:t> en tegen een bepaald standpunt</a:t>
                      </a:r>
                      <a:r>
                        <a:rPr lang="nl-NL" sz="1400" b="1" dirty="0" smtClean="0">
                          <a:solidFill>
                            <a:srgbClr val="000000"/>
                          </a:solidFill>
                          <a:latin typeface="Calibri"/>
                          <a:ea typeface="Times New Roman"/>
                          <a:cs typeface="Calibri"/>
                        </a:rPr>
                        <a:t> ……</a:t>
                      </a:r>
                    </a:p>
                    <a:p>
                      <a:pPr marL="342900" lvl="0" indent="-342900">
                        <a:spcAft>
                          <a:spcPts val="0"/>
                        </a:spcAft>
                        <a:buFont typeface="Symbol"/>
                        <a:buChar char=""/>
                      </a:pP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C1"/>
                    </a:solidFill>
                  </a:tcPr>
                </a:tc>
                <a:extLst>
                  <a:ext uri="{0D108BD9-81ED-4DB2-BD59-A6C34878D82A}">
                    <a16:rowId xmlns:a16="http://schemas.microsoft.com/office/drawing/2014/main" val="10001"/>
                  </a:ext>
                </a:extLst>
              </a:tr>
              <a:tr h="1350217">
                <a:tc>
                  <a:txBody>
                    <a:bodyPr/>
                    <a:lstStyle/>
                    <a:p>
                      <a:pPr algn="l">
                        <a:spcAft>
                          <a:spcPts val="0"/>
                        </a:spcAft>
                      </a:pPr>
                      <a:r>
                        <a:rPr lang="nl-NL" sz="1400" b="1" dirty="0" smtClean="0">
                          <a:solidFill>
                            <a:srgbClr val="000000"/>
                          </a:solidFill>
                          <a:latin typeface="Calibri"/>
                          <a:ea typeface="Times New Roman"/>
                          <a:cs typeface="Times New Roman"/>
                        </a:rPr>
                        <a:t>ANALYSEREN</a:t>
                      </a: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BD"/>
                    </a:solidFill>
                  </a:tcPr>
                </a:tc>
                <a:tc>
                  <a:txBody>
                    <a:bodyPr/>
                    <a:lstStyle/>
                    <a:p>
                      <a:pPr marL="342900" lvl="0" indent="-342900">
                        <a:spcAft>
                          <a:spcPts val="0"/>
                        </a:spcAft>
                        <a:buFont typeface="Symbol"/>
                        <a:buChar char=""/>
                      </a:pPr>
                      <a:r>
                        <a:rPr lang="nl-NL" sz="1400" b="1" dirty="0" smtClean="0">
                          <a:solidFill>
                            <a:srgbClr val="000000"/>
                          </a:solidFill>
                          <a:latin typeface="Calibri"/>
                          <a:ea typeface="Times New Roman"/>
                          <a:cs typeface="Calibri"/>
                        </a:rPr>
                        <a:t>Het</a:t>
                      </a:r>
                      <a:r>
                        <a:rPr lang="nl-NL" sz="1400" b="1" baseline="0" dirty="0" smtClean="0">
                          <a:solidFill>
                            <a:srgbClr val="000000"/>
                          </a:solidFill>
                          <a:latin typeface="Calibri"/>
                          <a:ea typeface="Times New Roman"/>
                          <a:cs typeface="Calibri"/>
                        </a:rPr>
                        <a:t> k</a:t>
                      </a:r>
                      <a:r>
                        <a:rPr lang="nl-NL" sz="1400" b="1" dirty="0" smtClean="0">
                          <a:solidFill>
                            <a:srgbClr val="000000"/>
                          </a:solidFill>
                          <a:latin typeface="Calibri"/>
                          <a:ea typeface="Times New Roman"/>
                          <a:cs typeface="Calibri"/>
                        </a:rPr>
                        <a:t>unnen </a:t>
                      </a:r>
                      <a:r>
                        <a:rPr lang="nl-NL" sz="1400" b="1" dirty="0">
                          <a:solidFill>
                            <a:srgbClr val="000000"/>
                          </a:solidFill>
                          <a:latin typeface="Calibri"/>
                          <a:ea typeface="Times New Roman"/>
                          <a:cs typeface="Calibri"/>
                        </a:rPr>
                        <a:t>onderscheiden</a:t>
                      </a:r>
                      <a:r>
                        <a:rPr lang="nl-NL" sz="1400" b="0" dirty="0">
                          <a:solidFill>
                            <a:srgbClr val="000000"/>
                          </a:solidFill>
                          <a:latin typeface="Calibri"/>
                          <a:ea typeface="Times New Roman"/>
                          <a:cs typeface="Calibri"/>
                        </a:rPr>
                        <a:t> van </a:t>
                      </a:r>
                      <a:r>
                        <a:rPr lang="nl-NL" sz="1400" b="0" dirty="0" smtClean="0">
                          <a:solidFill>
                            <a:srgbClr val="000000"/>
                          </a:solidFill>
                          <a:latin typeface="Calibri"/>
                          <a:ea typeface="Times New Roman"/>
                          <a:cs typeface="Calibri"/>
                        </a:rPr>
                        <a:t>voorstelling (= het wat)</a:t>
                      </a:r>
                      <a:r>
                        <a:rPr lang="nl-NL" sz="1400" b="0" baseline="0" dirty="0" smtClean="0">
                          <a:solidFill>
                            <a:srgbClr val="000000"/>
                          </a:solidFill>
                          <a:latin typeface="Calibri"/>
                          <a:ea typeface="Times New Roman"/>
                          <a:cs typeface="Calibri"/>
                        </a:rPr>
                        <a:t> en vormgeving (= de manier</a:t>
                      </a:r>
                      <a:r>
                        <a:rPr lang="nl-NL" sz="1400" b="0" dirty="0" smtClean="0">
                          <a:solidFill>
                            <a:srgbClr val="000000"/>
                          </a:solidFill>
                          <a:latin typeface="Calibri"/>
                          <a:ea typeface="Times New Roman"/>
                          <a:cs typeface="Calibri"/>
                        </a:rPr>
                        <a:t> </a:t>
                      </a:r>
                      <a:r>
                        <a:rPr lang="nl-NL" sz="1400" b="0" dirty="0">
                          <a:solidFill>
                            <a:srgbClr val="000000"/>
                          </a:solidFill>
                          <a:latin typeface="Calibri"/>
                          <a:ea typeface="Times New Roman"/>
                          <a:cs typeface="Calibri"/>
                        </a:rPr>
                        <a:t>waarop dat </a:t>
                      </a:r>
                      <a:r>
                        <a:rPr lang="nl-NL" sz="1400" b="0" dirty="0" smtClean="0">
                          <a:solidFill>
                            <a:srgbClr val="000000"/>
                          </a:solidFill>
                          <a:latin typeface="Calibri"/>
                          <a:ea typeface="Times New Roman"/>
                          <a:cs typeface="Calibri"/>
                        </a:rPr>
                        <a:t>uitgedrukt is in…..</a:t>
                      </a:r>
                      <a:endParaRPr lang="nl-NL" sz="1400" b="1" dirty="0">
                        <a:latin typeface="Calibri"/>
                        <a:ea typeface="Times New Roman"/>
                        <a:cs typeface="Times New Roman"/>
                      </a:endParaRPr>
                    </a:p>
                    <a:p>
                      <a:pPr marL="342900" lvl="0" indent="-342900">
                        <a:spcAft>
                          <a:spcPts val="0"/>
                        </a:spcAft>
                        <a:buFont typeface="Symbol"/>
                        <a:buChar char=""/>
                      </a:pPr>
                      <a:r>
                        <a:rPr lang="nl-NL" sz="1400" b="1" dirty="0" smtClean="0">
                          <a:solidFill>
                            <a:srgbClr val="000000"/>
                          </a:solidFill>
                          <a:latin typeface="Calibri"/>
                          <a:ea typeface="Times New Roman"/>
                          <a:cs typeface="Calibri"/>
                        </a:rPr>
                        <a:t>Kunnen </a:t>
                      </a:r>
                      <a:r>
                        <a:rPr lang="nl-NL" sz="1400" b="1" dirty="0">
                          <a:solidFill>
                            <a:srgbClr val="000000"/>
                          </a:solidFill>
                          <a:latin typeface="Calibri"/>
                          <a:ea typeface="Times New Roman"/>
                          <a:cs typeface="Calibri"/>
                        </a:rPr>
                        <a:t>onderscheiden</a:t>
                      </a:r>
                      <a:r>
                        <a:rPr lang="nl-NL" sz="1400" b="0" dirty="0">
                          <a:solidFill>
                            <a:srgbClr val="000000"/>
                          </a:solidFill>
                          <a:latin typeface="Calibri"/>
                          <a:ea typeface="Times New Roman"/>
                          <a:cs typeface="Calibri"/>
                        </a:rPr>
                        <a:t> </a:t>
                      </a:r>
                      <a:r>
                        <a:rPr lang="nl-NL" sz="1400" b="1" dirty="0">
                          <a:solidFill>
                            <a:srgbClr val="000000"/>
                          </a:solidFill>
                          <a:latin typeface="Calibri"/>
                          <a:ea typeface="Times New Roman"/>
                          <a:cs typeface="Calibri"/>
                        </a:rPr>
                        <a:t>van verschillen</a:t>
                      </a:r>
                      <a:r>
                        <a:rPr lang="nl-NL" sz="1400" b="0" dirty="0">
                          <a:solidFill>
                            <a:srgbClr val="000000"/>
                          </a:solidFill>
                          <a:latin typeface="Calibri"/>
                          <a:ea typeface="Times New Roman"/>
                          <a:cs typeface="Calibri"/>
                        </a:rPr>
                        <a:t> </a:t>
                      </a:r>
                      <a:r>
                        <a:rPr lang="nl-NL" sz="1400" b="0" dirty="0" smtClean="0">
                          <a:solidFill>
                            <a:srgbClr val="000000"/>
                          </a:solidFill>
                          <a:latin typeface="Calibri"/>
                          <a:ea typeface="Times New Roman"/>
                          <a:cs typeface="Calibri"/>
                        </a:rPr>
                        <a:t>tussen</a:t>
                      </a:r>
                      <a:r>
                        <a:rPr lang="nl-NL" sz="1400" b="0" baseline="0" dirty="0" smtClean="0">
                          <a:solidFill>
                            <a:srgbClr val="000000"/>
                          </a:solidFill>
                          <a:latin typeface="Calibri"/>
                          <a:ea typeface="Times New Roman"/>
                          <a:cs typeface="Calibri"/>
                        </a:rPr>
                        <a:t> </a:t>
                      </a:r>
                      <a:r>
                        <a:rPr lang="nl-NL" sz="1400" b="1" baseline="0" dirty="0" smtClean="0">
                          <a:solidFill>
                            <a:srgbClr val="000000"/>
                          </a:solidFill>
                          <a:latin typeface="Calibri"/>
                          <a:ea typeface="Times New Roman"/>
                          <a:cs typeface="Calibri"/>
                        </a:rPr>
                        <a:t>de vormgeving </a:t>
                      </a:r>
                      <a:r>
                        <a:rPr lang="nl-NL" sz="1400" b="0" baseline="0" dirty="0" smtClean="0">
                          <a:solidFill>
                            <a:srgbClr val="000000"/>
                          </a:solidFill>
                          <a:latin typeface="Calibri"/>
                          <a:ea typeface="Times New Roman"/>
                          <a:cs typeface="Calibri"/>
                        </a:rPr>
                        <a:t>van het ene kunstwerk en het andere kunstwerk</a:t>
                      </a:r>
                      <a:endParaRPr lang="nl-NL" sz="1400" b="1" dirty="0">
                        <a:latin typeface="Calibri"/>
                        <a:ea typeface="Times New Roman"/>
                        <a:cs typeface="Times New Roman"/>
                      </a:endParaRPr>
                    </a:p>
                    <a:p>
                      <a:pPr marL="342900" lvl="0" indent="-342900">
                        <a:spcAft>
                          <a:spcPts val="0"/>
                        </a:spcAft>
                        <a:buFont typeface="Symbol"/>
                        <a:buChar char=""/>
                      </a:pPr>
                      <a:r>
                        <a:rPr lang="nl-NL" sz="1400" b="1" dirty="0">
                          <a:solidFill>
                            <a:srgbClr val="000000"/>
                          </a:solidFill>
                          <a:latin typeface="Calibri"/>
                          <a:ea typeface="Times New Roman"/>
                          <a:cs typeface="Calibri"/>
                        </a:rPr>
                        <a:t>Hoofdlijn/structuur kunnen zien</a:t>
                      </a:r>
                      <a:r>
                        <a:rPr lang="nl-NL" sz="1400" b="0" dirty="0">
                          <a:solidFill>
                            <a:srgbClr val="000000"/>
                          </a:solidFill>
                          <a:latin typeface="Calibri"/>
                          <a:ea typeface="Times New Roman"/>
                          <a:cs typeface="Calibri"/>
                        </a:rPr>
                        <a:t> in </a:t>
                      </a:r>
                      <a:r>
                        <a:rPr lang="nl-NL" sz="1400" b="0" dirty="0" smtClean="0">
                          <a:solidFill>
                            <a:srgbClr val="000000"/>
                          </a:solidFill>
                          <a:latin typeface="Calibri"/>
                          <a:ea typeface="Times New Roman"/>
                          <a:cs typeface="Calibri"/>
                        </a:rPr>
                        <a:t>…. en </a:t>
                      </a:r>
                      <a:r>
                        <a:rPr lang="nl-NL" sz="1400" b="0" dirty="0">
                          <a:solidFill>
                            <a:srgbClr val="000000"/>
                          </a:solidFill>
                          <a:latin typeface="Calibri"/>
                          <a:ea typeface="Times New Roman"/>
                          <a:cs typeface="Calibri"/>
                        </a:rPr>
                        <a:t>deze </a:t>
                      </a:r>
                      <a:r>
                        <a:rPr lang="nl-NL" sz="1400" b="1" dirty="0">
                          <a:solidFill>
                            <a:srgbClr val="000000"/>
                          </a:solidFill>
                          <a:latin typeface="Calibri"/>
                          <a:ea typeface="Times New Roman"/>
                          <a:cs typeface="Calibri"/>
                        </a:rPr>
                        <a:t>kunnen relateren</a:t>
                      </a:r>
                      <a:r>
                        <a:rPr lang="nl-NL" sz="1400" b="0" dirty="0">
                          <a:solidFill>
                            <a:srgbClr val="000000"/>
                          </a:solidFill>
                          <a:latin typeface="Calibri"/>
                          <a:ea typeface="Times New Roman"/>
                          <a:cs typeface="Calibri"/>
                        </a:rPr>
                        <a:t> </a:t>
                      </a:r>
                      <a:r>
                        <a:rPr lang="nl-NL" sz="1400" b="0" dirty="0" smtClean="0">
                          <a:solidFill>
                            <a:srgbClr val="000000"/>
                          </a:solidFill>
                          <a:latin typeface="Calibri"/>
                          <a:ea typeface="Times New Roman"/>
                          <a:cs typeface="Calibri"/>
                        </a:rPr>
                        <a:t>aan……</a:t>
                      </a:r>
                      <a:endParaRPr lang="nl-NL" sz="1400" b="1" dirty="0">
                        <a:latin typeface="Calibri"/>
                        <a:ea typeface="Times New Roman"/>
                        <a:cs typeface="Times New Roman"/>
                      </a:endParaRPr>
                    </a:p>
                    <a:p>
                      <a:pPr marL="342900" lvl="0" indent="-342900">
                        <a:spcAft>
                          <a:spcPts val="0"/>
                        </a:spcAft>
                        <a:buFont typeface="Symbol"/>
                        <a:buChar char=""/>
                      </a:pPr>
                      <a:r>
                        <a:rPr lang="nl-NL" sz="1400" b="1" dirty="0" smtClean="0">
                          <a:solidFill>
                            <a:srgbClr val="000000"/>
                          </a:solidFill>
                          <a:latin typeface="Calibri"/>
                          <a:ea typeface="Times New Roman"/>
                          <a:cs typeface="Calibri"/>
                        </a:rPr>
                        <a:t>Verbanden </a:t>
                      </a:r>
                      <a:r>
                        <a:rPr lang="nl-NL" sz="1400" b="1" dirty="0">
                          <a:solidFill>
                            <a:srgbClr val="000000"/>
                          </a:solidFill>
                          <a:latin typeface="Calibri"/>
                          <a:ea typeface="Times New Roman"/>
                          <a:cs typeface="Calibri"/>
                        </a:rPr>
                        <a:t>kunnen leggen</a:t>
                      </a:r>
                      <a:r>
                        <a:rPr lang="nl-NL" sz="1400" b="0" dirty="0">
                          <a:solidFill>
                            <a:srgbClr val="000000"/>
                          </a:solidFill>
                          <a:latin typeface="Calibri"/>
                          <a:ea typeface="Times New Roman"/>
                          <a:cs typeface="Calibri"/>
                        </a:rPr>
                        <a:t> tussen </a:t>
                      </a:r>
                      <a:r>
                        <a:rPr lang="nl-NL" sz="1400" b="0" dirty="0" smtClean="0">
                          <a:solidFill>
                            <a:srgbClr val="000000"/>
                          </a:solidFill>
                          <a:latin typeface="Calibri"/>
                          <a:ea typeface="Times New Roman"/>
                          <a:cs typeface="Calibri"/>
                        </a:rPr>
                        <a:t>….. </a:t>
                      </a:r>
                      <a:r>
                        <a:rPr lang="nl-NL" sz="1400" b="0" dirty="0">
                          <a:solidFill>
                            <a:srgbClr val="000000"/>
                          </a:solidFill>
                          <a:latin typeface="Calibri"/>
                          <a:ea typeface="Times New Roman"/>
                          <a:cs typeface="Calibri"/>
                        </a:rPr>
                        <a:t>en de </a:t>
                      </a:r>
                      <a:r>
                        <a:rPr lang="nl-NL" sz="1400" b="0" dirty="0" smtClean="0">
                          <a:solidFill>
                            <a:srgbClr val="000000"/>
                          </a:solidFill>
                          <a:latin typeface="Calibri"/>
                          <a:ea typeface="Times New Roman"/>
                          <a:cs typeface="Calibri"/>
                        </a:rPr>
                        <a:t>werkwijze……</a:t>
                      </a:r>
                    </a:p>
                    <a:p>
                      <a:pPr marL="342900" lvl="0" indent="-342900">
                        <a:spcAft>
                          <a:spcPts val="0"/>
                        </a:spcAft>
                        <a:buFont typeface="Symbol"/>
                        <a:buChar char=""/>
                      </a:pP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BD"/>
                    </a:solidFill>
                  </a:tcPr>
                </a:tc>
                <a:extLst>
                  <a:ext uri="{0D108BD9-81ED-4DB2-BD59-A6C34878D82A}">
                    <a16:rowId xmlns:a16="http://schemas.microsoft.com/office/drawing/2014/main" val="10002"/>
                  </a:ext>
                </a:extLst>
              </a:tr>
              <a:tr h="413329">
                <a:tc>
                  <a:txBody>
                    <a:bodyPr/>
                    <a:lstStyle/>
                    <a:p>
                      <a:pPr algn="l">
                        <a:spcAft>
                          <a:spcPts val="0"/>
                        </a:spcAft>
                      </a:pPr>
                      <a:r>
                        <a:rPr lang="nl-NL" sz="1400" b="1" dirty="0" smtClean="0">
                          <a:solidFill>
                            <a:srgbClr val="000000"/>
                          </a:solidFill>
                          <a:latin typeface="Calibri"/>
                          <a:ea typeface="Times New Roman"/>
                          <a:cs typeface="Calibri"/>
                        </a:rPr>
                        <a:t>TOEPASSEN</a:t>
                      </a: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F9AD"/>
                    </a:solidFill>
                  </a:tcPr>
                </a:tc>
                <a:tc>
                  <a:txBody>
                    <a:bodyPr/>
                    <a:lstStyle/>
                    <a:p>
                      <a:pPr marL="342900" lvl="0" indent="-342900">
                        <a:spcAft>
                          <a:spcPts val="0"/>
                        </a:spcAft>
                        <a:buFont typeface="Symbol"/>
                        <a:buChar char=""/>
                      </a:pPr>
                      <a:r>
                        <a:rPr lang="nl-NL" sz="1400" b="1" dirty="0">
                          <a:solidFill>
                            <a:srgbClr val="000000"/>
                          </a:solidFill>
                          <a:latin typeface="Calibri"/>
                          <a:ea typeface="Times New Roman"/>
                          <a:cs typeface="Calibri"/>
                        </a:rPr>
                        <a:t>Kunnen toepassen</a:t>
                      </a:r>
                      <a:r>
                        <a:rPr lang="nl-NL" sz="1400" b="0" dirty="0">
                          <a:solidFill>
                            <a:srgbClr val="000000"/>
                          </a:solidFill>
                          <a:latin typeface="Calibri"/>
                          <a:ea typeface="Times New Roman"/>
                          <a:cs typeface="Calibri"/>
                        </a:rPr>
                        <a:t> van </a:t>
                      </a:r>
                      <a:r>
                        <a:rPr lang="nl-NL" sz="1400" b="0" dirty="0" smtClean="0">
                          <a:solidFill>
                            <a:srgbClr val="000000"/>
                          </a:solidFill>
                          <a:latin typeface="Calibri"/>
                          <a:ea typeface="Times New Roman"/>
                          <a:cs typeface="Calibri"/>
                        </a:rPr>
                        <a:t>[inhoud] op </a:t>
                      </a:r>
                      <a:r>
                        <a:rPr lang="nl-NL" sz="1400" b="1" dirty="0" smtClean="0">
                          <a:solidFill>
                            <a:srgbClr val="000000"/>
                          </a:solidFill>
                          <a:latin typeface="Calibri"/>
                          <a:ea typeface="Times New Roman"/>
                          <a:cs typeface="Calibri"/>
                        </a:rPr>
                        <a:t>in </a:t>
                      </a:r>
                      <a:r>
                        <a:rPr lang="nl-NL" sz="1400" b="1" dirty="0">
                          <a:solidFill>
                            <a:srgbClr val="000000"/>
                          </a:solidFill>
                          <a:latin typeface="Calibri"/>
                          <a:ea typeface="Times New Roman"/>
                          <a:cs typeface="Calibri"/>
                        </a:rPr>
                        <a:t>nieuw voorbeeld</a:t>
                      </a:r>
                      <a:endParaRPr lang="nl-NL" sz="1400" b="1" dirty="0">
                        <a:latin typeface="Calibri"/>
                        <a:ea typeface="Times New Roman"/>
                        <a:cs typeface="Times New Roman"/>
                      </a:endParaRPr>
                    </a:p>
                    <a:p>
                      <a:pPr marL="342900" lvl="0" indent="-342900">
                        <a:spcAft>
                          <a:spcPts val="0"/>
                        </a:spcAft>
                        <a:buFont typeface="Symbol"/>
                        <a:buChar char=""/>
                      </a:pPr>
                      <a:r>
                        <a:rPr lang="nl-NL" sz="1400" b="0" dirty="0" smtClean="0">
                          <a:solidFill>
                            <a:srgbClr val="000000"/>
                          </a:solidFill>
                          <a:latin typeface="Calibri"/>
                          <a:ea typeface="Times New Roman"/>
                          <a:cs typeface="Calibri"/>
                        </a:rPr>
                        <a:t>Verwijzingen naar [inhoud]</a:t>
                      </a:r>
                      <a:r>
                        <a:rPr lang="nl-NL" sz="1400" b="0" baseline="0" dirty="0" smtClean="0">
                          <a:solidFill>
                            <a:srgbClr val="000000"/>
                          </a:solidFill>
                          <a:latin typeface="Calibri"/>
                          <a:ea typeface="Times New Roman"/>
                          <a:cs typeface="Calibri"/>
                        </a:rPr>
                        <a:t> </a:t>
                      </a:r>
                      <a:r>
                        <a:rPr lang="nl-NL" sz="1400" b="0" dirty="0" smtClean="0">
                          <a:solidFill>
                            <a:srgbClr val="000000"/>
                          </a:solidFill>
                          <a:latin typeface="Calibri"/>
                          <a:ea typeface="Times New Roman"/>
                          <a:cs typeface="Calibri"/>
                        </a:rPr>
                        <a:t>…. </a:t>
                      </a:r>
                      <a:r>
                        <a:rPr lang="nl-NL" sz="1400" b="1" dirty="0" smtClean="0">
                          <a:solidFill>
                            <a:srgbClr val="000000"/>
                          </a:solidFill>
                          <a:latin typeface="Calibri"/>
                          <a:ea typeface="Times New Roman"/>
                          <a:cs typeface="Calibri"/>
                        </a:rPr>
                        <a:t>op </a:t>
                      </a:r>
                      <a:r>
                        <a:rPr lang="nl-NL" sz="1400" b="1" dirty="0">
                          <a:solidFill>
                            <a:srgbClr val="000000"/>
                          </a:solidFill>
                          <a:latin typeface="Calibri"/>
                          <a:ea typeface="Times New Roman"/>
                          <a:cs typeface="Calibri"/>
                        </a:rPr>
                        <a:t>specifiek (nieuw) voorbeeld kunnen </a:t>
                      </a:r>
                      <a:r>
                        <a:rPr lang="nl-NL" sz="1400" b="1" dirty="0" smtClean="0">
                          <a:solidFill>
                            <a:srgbClr val="000000"/>
                          </a:solidFill>
                          <a:latin typeface="Calibri"/>
                          <a:ea typeface="Times New Roman"/>
                          <a:cs typeface="Calibri"/>
                        </a:rPr>
                        <a:t>toepassen</a:t>
                      </a:r>
                    </a:p>
                    <a:p>
                      <a:pPr marL="342900" lvl="0" indent="-342900">
                        <a:spcAft>
                          <a:spcPts val="0"/>
                        </a:spcAft>
                        <a:buFont typeface="Symbol"/>
                        <a:buChar char=""/>
                      </a:pP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F9AD"/>
                    </a:solidFill>
                  </a:tcPr>
                </a:tc>
                <a:extLst>
                  <a:ext uri="{0D108BD9-81ED-4DB2-BD59-A6C34878D82A}">
                    <a16:rowId xmlns:a16="http://schemas.microsoft.com/office/drawing/2014/main" val="10003"/>
                  </a:ext>
                </a:extLst>
              </a:tr>
              <a:tr h="1157456">
                <a:tc>
                  <a:txBody>
                    <a:bodyPr/>
                    <a:lstStyle/>
                    <a:p>
                      <a:pPr algn="l">
                        <a:spcAft>
                          <a:spcPts val="0"/>
                        </a:spcAft>
                      </a:pPr>
                      <a:r>
                        <a:rPr lang="nl-NL" sz="1400" b="1" dirty="0" smtClean="0">
                          <a:solidFill>
                            <a:srgbClr val="000000"/>
                          </a:solidFill>
                          <a:latin typeface="Calibri"/>
                          <a:ea typeface="Times New Roman"/>
                          <a:cs typeface="Calibri"/>
                        </a:rPr>
                        <a:t>BEGRIJPEN</a:t>
                      </a: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DE9"/>
                    </a:solidFill>
                  </a:tcPr>
                </a:tc>
                <a:tc>
                  <a:txBody>
                    <a:bodyPr/>
                    <a:lstStyle/>
                    <a:p>
                      <a:pPr marL="342900" lvl="0" indent="-342900">
                        <a:spcAft>
                          <a:spcPts val="0"/>
                        </a:spcAft>
                        <a:buFont typeface="Symbol"/>
                        <a:buChar char=""/>
                      </a:pPr>
                      <a:r>
                        <a:rPr lang="nl-NL" sz="1400" b="0" dirty="0" smtClean="0">
                          <a:solidFill>
                            <a:srgbClr val="000000"/>
                          </a:solidFill>
                          <a:latin typeface="Calibri"/>
                          <a:ea typeface="Times New Roman"/>
                          <a:cs typeface="Calibri"/>
                        </a:rPr>
                        <a:t>De </a:t>
                      </a:r>
                      <a:r>
                        <a:rPr lang="nl-NL" sz="1400" b="0" dirty="0">
                          <a:solidFill>
                            <a:srgbClr val="000000"/>
                          </a:solidFill>
                          <a:latin typeface="Calibri"/>
                          <a:ea typeface="Times New Roman"/>
                          <a:cs typeface="Calibri"/>
                        </a:rPr>
                        <a:t>inhoud van de tekst </a:t>
                      </a:r>
                      <a:r>
                        <a:rPr lang="nl-NL" sz="1400" b="1" dirty="0">
                          <a:solidFill>
                            <a:srgbClr val="000000"/>
                          </a:solidFill>
                          <a:latin typeface="Calibri"/>
                          <a:ea typeface="Times New Roman"/>
                          <a:cs typeface="Calibri"/>
                        </a:rPr>
                        <a:t>kunnen illustreren</a:t>
                      </a:r>
                      <a:r>
                        <a:rPr lang="nl-NL" sz="1400" b="0" dirty="0">
                          <a:solidFill>
                            <a:srgbClr val="000000"/>
                          </a:solidFill>
                          <a:latin typeface="Calibri"/>
                          <a:ea typeface="Times New Roman"/>
                          <a:cs typeface="Calibri"/>
                        </a:rPr>
                        <a:t> met behulp van een voorbeeld</a:t>
                      </a:r>
                      <a:endParaRPr lang="nl-NL" sz="1400" b="1" dirty="0">
                        <a:latin typeface="Calibri"/>
                        <a:ea typeface="Times New Roman"/>
                        <a:cs typeface="Times New Roman"/>
                      </a:endParaRPr>
                    </a:p>
                    <a:p>
                      <a:pPr marL="342900" lvl="0" indent="-342900">
                        <a:spcAft>
                          <a:spcPts val="0"/>
                        </a:spcAft>
                        <a:buFont typeface="Symbol"/>
                        <a:buChar char=""/>
                      </a:pPr>
                      <a:r>
                        <a:rPr lang="nl-NL" sz="1400" b="1" dirty="0">
                          <a:solidFill>
                            <a:srgbClr val="000000"/>
                          </a:solidFill>
                          <a:latin typeface="Calibri"/>
                          <a:ea typeface="Times New Roman"/>
                          <a:cs typeface="Calibri"/>
                        </a:rPr>
                        <a:t>Uitleggen </a:t>
                      </a:r>
                      <a:r>
                        <a:rPr lang="nl-NL" sz="1400" b="0" dirty="0" smtClean="0">
                          <a:solidFill>
                            <a:srgbClr val="000000"/>
                          </a:solidFill>
                          <a:latin typeface="Calibri"/>
                          <a:ea typeface="Times New Roman"/>
                          <a:cs typeface="Calibri"/>
                        </a:rPr>
                        <a:t>begrip/concept….. </a:t>
                      </a:r>
                      <a:endParaRPr lang="nl-NL" sz="1400" b="1" dirty="0">
                        <a:latin typeface="Calibri"/>
                        <a:ea typeface="Times New Roman"/>
                        <a:cs typeface="Times New Roman"/>
                      </a:endParaRPr>
                    </a:p>
                    <a:p>
                      <a:pPr marL="342900" lvl="0" indent="-342900">
                        <a:spcAft>
                          <a:spcPts val="0"/>
                        </a:spcAft>
                        <a:buFont typeface="Symbol"/>
                        <a:buChar char=""/>
                      </a:pPr>
                      <a:r>
                        <a:rPr lang="nl-NL" sz="1400" b="0" dirty="0" smtClean="0">
                          <a:solidFill>
                            <a:srgbClr val="000000"/>
                          </a:solidFill>
                          <a:latin typeface="Calibri"/>
                          <a:ea typeface="Times New Roman"/>
                          <a:cs typeface="Calibri"/>
                        </a:rPr>
                        <a:t>Invloed/macht </a:t>
                      </a:r>
                      <a:r>
                        <a:rPr lang="nl-NL" sz="1400" b="0" dirty="0">
                          <a:solidFill>
                            <a:srgbClr val="000000"/>
                          </a:solidFill>
                          <a:latin typeface="Calibri"/>
                          <a:ea typeface="Times New Roman"/>
                          <a:cs typeface="Calibri"/>
                        </a:rPr>
                        <a:t>van </a:t>
                      </a:r>
                      <a:r>
                        <a:rPr lang="nl-NL" sz="1400" b="0" dirty="0" smtClean="0">
                          <a:solidFill>
                            <a:srgbClr val="000000"/>
                          </a:solidFill>
                          <a:latin typeface="Calibri"/>
                          <a:ea typeface="Times New Roman"/>
                          <a:cs typeface="Calibri"/>
                        </a:rPr>
                        <a:t>….. </a:t>
                      </a:r>
                      <a:r>
                        <a:rPr lang="nl-NL" sz="1400" b="1" dirty="0" smtClean="0">
                          <a:solidFill>
                            <a:srgbClr val="000000"/>
                          </a:solidFill>
                          <a:latin typeface="Calibri"/>
                          <a:ea typeface="Times New Roman"/>
                          <a:cs typeface="Calibri"/>
                        </a:rPr>
                        <a:t>kunnen uitleggen</a:t>
                      </a:r>
                      <a:endParaRPr lang="nl-NL" sz="1400" b="1" dirty="0">
                        <a:latin typeface="Calibri"/>
                        <a:ea typeface="Times New Roman"/>
                        <a:cs typeface="Times New Roman"/>
                      </a:endParaRPr>
                    </a:p>
                    <a:p>
                      <a:pPr marL="342900" lvl="0" indent="-342900">
                        <a:spcAft>
                          <a:spcPts val="0"/>
                        </a:spcAft>
                        <a:buFont typeface="Symbol"/>
                        <a:buChar char=""/>
                      </a:pPr>
                      <a:r>
                        <a:rPr lang="nl-NL" sz="1400" b="0" dirty="0">
                          <a:solidFill>
                            <a:srgbClr val="000000"/>
                          </a:solidFill>
                          <a:latin typeface="Calibri"/>
                          <a:ea typeface="Times New Roman"/>
                          <a:cs typeface="Calibri"/>
                        </a:rPr>
                        <a:t>Specifieke antwoorden </a:t>
                      </a:r>
                      <a:r>
                        <a:rPr lang="nl-NL" sz="1400" b="1" dirty="0">
                          <a:solidFill>
                            <a:srgbClr val="000000"/>
                          </a:solidFill>
                          <a:latin typeface="Calibri"/>
                          <a:ea typeface="Times New Roman"/>
                          <a:cs typeface="Calibri"/>
                        </a:rPr>
                        <a:t>kunnen </a:t>
                      </a:r>
                      <a:r>
                        <a:rPr lang="nl-NL" sz="1400" b="1" dirty="0" smtClean="0">
                          <a:solidFill>
                            <a:srgbClr val="000000"/>
                          </a:solidFill>
                          <a:latin typeface="Calibri"/>
                          <a:ea typeface="Times New Roman"/>
                          <a:cs typeface="Calibri"/>
                        </a:rPr>
                        <a:t>afleiden</a:t>
                      </a:r>
                      <a:r>
                        <a:rPr lang="nl-NL" sz="1400" b="1" baseline="0" dirty="0" smtClean="0">
                          <a:solidFill>
                            <a:srgbClr val="000000"/>
                          </a:solidFill>
                          <a:latin typeface="Calibri"/>
                          <a:ea typeface="Times New Roman"/>
                          <a:cs typeface="Calibri"/>
                        </a:rPr>
                        <a:t> uit……</a:t>
                      </a:r>
                      <a:endParaRPr lang="nl-NL" sz="1400" b="1" dirty="0">
                        <a:latin typeface="Calibri"/>
                        <a:ea typeface="Times New Roman"/>
                        <a:cs typeface="Times New Roman"/>
                      </a:endParaRPr>
                    </a:p>
                    <a:p>
                      <a:pPr marL="342900" lvl="0" indent="-342900">
                        <a:spcAft>
                          <a:spcPts val="0"/>
                        </a:spcAft>
                        <a:buFont typeface="Symbol"/>
                        <a:buChar char=""/>
                      </a:pPr>
                      <a:r>
                        <a:rPr lang="nl-NL" sz="1400" b="0" dirty="0" smtClean="0">
                          <a:solidFill>
                            <a:srgbClr val="000000"/>
                          </a:solidFill>
                          <a:latin typeface="Calibri"/>
                          <a:ea typeface="Times New Roman"/>
                          <a:cs typeface="Calibri"/>
                        </a:rPr>
                        <a:t>Verklaringen </a:t>
                      </a:r>
                      <a:r>
                        <a:rPr lang="nl-NL" sz="1400" b="0" dirty="0">
                          <a:solidFill>
                            <a:srgbClr val="000000"/>
                          </a:solidFill>
                          <a:latin typeface="Calibri"/>
                          <a:ea typeface="Times New Roman"/>
                          <a:cs typeface="Calibri"/>
                        </a:rPr>
                        <a:t>uit de getoonde voorbeelden </a:t>
                      </a:r>
                      <a:r>
                        <a:rPr lang="nl-NL" sz="1400" b="1" dirty="0">
                          <a:solidFill>
                            <a:srgbClr val="000000"/>
                          </a:solidFill>
                          <a:latin typeface="Calibri"/>
                          <a:ea typeface="Times New Roman"/>
                          <a:cs typeface="Calibri"/>
                        </a:rPr>
                        <a:t>kunnen </a:t>
                      </a:r>
                      <a:r>
                        <a:rPr lang="nl-NL" sz="1400" b="1" dirty="0" smtClean="0">
                          <a:solidFill>
                            <a:srgbClr val="000000"/>
                          </a:solidFill>
                          <a:latin typeface="Calibri"/>
                          <a:ea typeface="Times New Roman"/>
                          <a:cs typeface="Calibri"/>
                        </a:rPr>
                        <a:t>afleiden</a:t>
                      </a:r>
                    </a:p>
                    <a:p>
                      <a:pPr marL="342900" lvl="0" indent="-342900">
                        <a:spcAft>
                          <a:spcPts val="0"/>
                        </a:spcAft>
                        <a:buFont typeface="Symbol"/>
                        <a:buChar char=""/>
                      </a:pP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DE9"/>
                    </a:solidFill>
                  </a:tcPr>
                </a:tc>
                <a:extLst>
                  <a:ext uri="{0D108BD9-81ED-4DB2-BD59-A6C34878D82A}">
                    <a16:rowId xmlns:a16="http://schemas.microsoft.com/office/drawing/2014/main" val="10004"/>
                  </a:ext>
                </a:extLst>
              </a:tr>
              <a:tr h="273857">
                <a:tc>
                  <a:txBody>
                    <a:bodyPr/>
                    <a:lstStyle/>
                    <a:p>
                      <a:pPr algn="l">
                        <a:spcAft>
                          <a:spcPts val="0"/>
                        </a:spcAft>
                      </a:pPr>
                      <a:r>
                        <a:rPr lang="nl-NL" sz="1400" b="1" dirty="0" smtClean="0">
                          <a:solidFill>
                            <a:srgbClr val="000000"/>
                          </a:solidFill>
                          <a:latin typeface="Calibri"/>
                          <a:ea typeface="Times New Roman"/>
                          <a:cs typeface="Calibri"/>
                        </a:rPr>
                        <a:t>ONTHOUDEN</a:t>
                      </a: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FF7"/>
                    </a:solidFill>
                  </a:tcPr>
                </a:tc>
                <a:tc>
                  <a:txBody>
                    <a:bodyPr/>
                    <a:lstStyle/>
                    <a:p>
                      <a:pPr marL="342900" lvl="0" indent="-342900">
                        <a:spcAft>
                          <a:spcPts val="0"/>
                        </a:spcAft>
                        <a:buFont typeface="Symbol"/>
                        <a:buChar char=""/>
                      </a:pPr>
                      <a:r>
                        <a:rPr lang="nl-NL" sz="1400" b="1" dirty="0">
                          <a:solidFill>
                            <a:srgbClr val="000000"/>
                          </a:solidFill>
                          <a:latin typeface="Calibri"/>
                          <a:ea typeface="Times New Roman"/>
                          <a:cs typeface="Calibri"/>
                        </a:rPr>
                        <a:t>Kennis </a:t>
                      </a:r>
                      <a:r>
                        <a:rPr lang="nl-NL" sz="1400" b="1" dirty="0" smtClean="0">
                          <a:solidFill>
                            <a:srgbClr val="000000"/>
                          </a:solidFill>
                          <a:latin typeface="Calibri"/>
                          <a:ea typeface="Times New Roman"/>
                          <a:cs typeface="Calibri"/>
                        </a:rPr>
                        <a:t>herinneren</a:t>
                      </a:r>
                      <a:r>
                        <a:rPr lang="nl-NL" sz="1400" b="1" baseline="0" dirty="0" smtClean="0">
                          <a:solidFill>
                            <a:srgbClr val="000000"/>
                          </a:solidFill>
                          <a:latin typeface="Calibri"/>
                          <a:ea typeface="Times New Roman"/>
                          <a:cs typeface="Calibri"/>
                        </a:rPr>
                        <a:t> over…. (Noem, benoem …)</a:t>
                      </a:r>
                    </a:p>
                    <a:p>
                      <a:pPr marL="342900" lvl="0" indent="-342900">
                        <a:spcAft>
                          <a:spcPts val="0"/>
                        </a:spcAft>
                        <a:buFont typeface="Symbol"/>
                        <a:buChar char=""/>
                      </a:pPr>
                      <a:endParaRPr lang="nl-NL" sz="1400" b="1" dirty="0">
                        <a:latin typeface="Calibri"/>
                        <a:ea typeface="Times New Roman"/>
                        <a:cs typeface="Times New Roman"/>
                      </a:endParaRPr>
                    </a:p>
                  </a:txBody>
                  <a:tcPr marL="53522" marR="53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FF7"/>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843558"/>
            <a:ext cx="8064896" cy="520080"/>
          </a:xfrm>
          <a:solidFill>
            <a:srgbClr val="FFD5D5"/>
          </a:solidFill>
          <a:ln w="25400">
            <a:solidFill>
              <a:schemeClr val="bg1"/>
            </a:solidFill>
          </a:ln>
        </p:spPr>
        <p:txBody>
          <a:bodyPr>
            <a:normAutofit fontScale="90000"/>
          </a:bodyPr>
          <a:lstStyle/>
          <a:p>
            <a:r>
              <a:rPr lang="nl-NL" dirty="0" smtClean="0"/>
              <a:t> </a:t>
            </a:r>
            <a:r>
              <a:rPr lang="nl-NL" b="1" i="1" dirty="0" smtClean="0"/>
              <a:t>(ANALYSEREN VAN) </a:t>
            </a:r>
            <a:r>
              <a:rPr lang="nl-NL" b="1" dirty="0" smtClean="0"/>
              <a:t>CREEREN: </a:t>
            </a:r>
            <a:endParaRPr lang="nl-NL" b="1" dirty="0"/>
          </a:p>
        </p:txBody>
      </p:sp>
      <p:sp>
        <p:nvSpPr>
          <p:cNvPr id="3" name="Tijdelijke aanduiding voor inhoud 2"/>
          <p:cNvSpPr>
            <a:spLocks noGrp="1"/>
          </p:cNvSpPr>
          <p:nvPr>
            <p:ph idx="1"/>
          </p:nvPr>
        </p:nvSpPr>
        <p:spPr>
          <a:xfrm>
            <a:off x="539552" y="1491630"/>
            <a:ext cx="8064896" cy="2808312"/>
          </a:xfrm>
          <a:solidFill>
            <a:srgbClr val="FFD5D5"/>
          </a:solidFill>
          <a:ln w="25400">
            <a:solidFill>
              <a:schemeClr val="bg1"/>
            </a:solidFill>
          </a:ln>
        </p:spPr>
        <p:txBody>
          <a:bodyPr/>
          <a:lstStyle/>
          <a:p>
            <a:r>
              <a:rPr lang="nl-NL" sz="1400" i="1" dirty="0" smtClean="0"/>
              <a:t>Een hoogtepunt in het repertoire van de </a:t>
            </a:r>
            <a:r>
              <a:rPr lang="nl-NL" sz="1400" i="1" dirty="0" err="1" smtClean="0"/>
              <a:t>Ballets</a:t>
            </a:r>
            <a:r>
              <a:rPr lang="nl-NL" sz="1400" i="1" dirty="0" smtClean="0"/>
              <a:t> </a:t>
            </a:r>
            <a:r>
              <a:rPr lang="nl-NL" sz="1400" i="1" dirty="0" err="1" smtClean="0"/>
              <a:t>Russes</a:t>
            </a:r>
            <a:r>
              <a:rPr lang="nl-NL" sz="1400" i="1" dirty="0" smtClean="0"/>
              <a:t> was </a:t>
            </a:r>
            <a:r>
              <a:rPr lang="nl-NL" sz="1400" i="1" dirty="0" err="1" smtClean="0"/>
              <a:t>Le</a:t>
            </a:r>
            <a:r>
              <a:rPr lang="nl-NL" sz="1400" i="1" dirty="0" smtClean="0"/>
              <a:t> </a:t>
            </a:r>
            <a:r>
              <a:rPr lang="nl-NL" sz="1400" i="1" dirty="0" err="1" smtClean="0"/>
              <a:t>Sacre</a:t>
            </a:r>
            <a:r>
              <a:rPr lang="nl-NL" sz="1400" i="1" dirty="0" smtClean="0"/>
              <a:t> du </a:t>
            </a:r>
            <a:r>
              <a:rPr lang="nl-NL" sz="1400" i="1" dirty="0" err="1" smtClean="0"/>
              <a:t>Printemps</a:t>
            </a:r>
            <a:r>
              <a:rPr lang="nl-NL" sz="1400" i="1" dirty="0" smtClean="0"/>
              <a:t> dat in 1913 in première ging. Dit ballet gaat over een lenteritueel voor de goden, die de aarde na de winter weer vruchtbaar moeten maken. Igor </a:t>
            </a:r>
            <a:r>
              <a:rPr lang="nl-NL" sz="1400" i="1" dirty="0" err="1" smtClean="0"/>
              <a:t>Stravinsky</a:t>
            </a:r>
            <a:r>
              <a:rPr lang="nl-NL" sz="1400" i="1" dirty="0" smtClean="0"/>
              <a:t> schreef het scenario en componeerde de muziek. In filmfragment 1 zie je een reconstructie in een televisiefilm uit 2005. </a:t>
            </a:r>
          </a:p>
          <a:p>
            <a:pPr>
              <a:buNone/>
            </a:pPr>
            <a:r>
              <a:rPr lang="nl-NL" sz="1400" i="1" dirty="0" smtClean="0"/>
              <a:t>	De baanbrekende choreografie was in handen van </a:t>
            </a:r>
            <a:r>
              <a:rPr lang="nl-NL" sz="1400" i="1" dirty="0" err="1" smtClean="0"/>
              <a:t>Vaslav</a:t>
            </a:r>
            <a:r>
              <a:rPr lang="nl-NL" sz="1400" i="1" dirty="0" smtClean="0"/>
              <a:t> </a:t>
            </a:r>
            <a:r>
              <a:rPr lang="nl-NL" sz="1400" i="1" dirty="0" err="1" smtClean="0"/>
              <a:t>Nijinski</a:t>
            </a:r>
            <a:r>
              <a:rPr lang="nl-NL" sz="1400" i="1" dirty="0" smtClean="0"/>
              <a:t>, die de dans nauw verbond met de inhoud van het verhaal van het lenteoffer. </a:t>
            </a:r>
          </a:p>
          <a:p>
            <a:r>
              <a:rPr lang="nl-NL" sz="1400" b="1" dirty="0" smtClean="0"/>
              <a:t>Bespreek twee manieren waarop de choreografie aansluit bij die inhoud. </a:t>
            </a:r>
            <a:endParaRPr lang="nl-NL" sz="1400" b="1" dirty="0"/>
          </a:p>
        </p:txBody>
      </p:sp>
      <p:sp>
        <p:nvSpPr>
          <p:cNvPr id="4" name="Rechthoek 3"/>
          <p:cNvSpPr/>
          <p:nvPr/>
        </p:nvSpPr>
        <p:spPr>
          <a:xfrm>
            <a:off x="539552" y="4443958"/>
            <a:ext cx="1289135" cy="246221"/>
          </a:xfrm>
          <a:prstGeom prst="rect">
            <a:avLst/>
          </a:prstGeom>
        </p:spPr>
        <p:txBody>
          <a:bodyPr wrap="none">
            <a:spAutoFit/>
          </a:bodyPr>
          <a:lstStyle/>
          <a:p>
            <a:r>
              <a:rPr lang="nl-NL" sz="1000" i="1" dirty="0" smtClean="0"/>
              <a:t>Vwo 2013, tijdvak 1</a:t>
            </a:r>
            <a:endParaRPr lang="nl-NL" sz="1000" i="1" dirty="0"/>
          </a:p>
        </p:txBody>
      </p:sp>
      <p:sp>
        <p:nvSpPr>
          <p:cNvPr id="5" name="Rechthoek 4"/>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
        <p:nvSpPr>
          <p:cNvPr id="6" name="Rechthoek 5"/>
          <p:cNvSpPr/>
          <p:nvPr/>
        </p:nvSpPr>
        <p:spPr>
          <a:xfrm>
            <a:off x="899592" y="3723878"/>
            <a:ext cx="5238328" cy="307777"/>
          </a:xfrm>
          <a:prstGeom prst="rect">
            <a:avLst/>
          </a:prstGeom>
        </p:spPr>
        <p:txBody>
          <a:bodyPr wrap="square">
            <a:spAutoFit/>
          </a:bodyPr>
          <a:lstStyle/>
          <a:p>
            <a:r>
              <a:rPr lang="nl-NL" sz="1400" dirty="0" smtClean="0">
                <a:hlinkClick r:id="rId2"/>
              </a:rPr>
              <a:t>https://www.youtube.com/watch?v=YOZmlYgYzG4</a:t>
            </a:r>
            <a:r>
              <a:rPr lang="nl-NL" sz="1400" dirty="0" smtClean="0"/>
              <a:t> </a:t>
            </a:r>
            <a:endParaRPr lang="nl-NL" sz="1400" dirty="0"/>
          </a:p>
        </p:txBody>
      </p:sp>
      <p:pic>
        <p:nvPicPr>
          <p:cNvPr id="7" name="Picture 3" descr="Afbeeldingsresultaat voor vimeo Le Sacre du printemps / The Rite of Spring - Ballets Russes arte"/>
          <p:cNvPicPr>
            <a:picLocks noChangeAspect="1" noChangeArrowheads="1"/>
          </p:cNvPicPr>
          <p:nvPr/>
        </p:nvPicPr>
        <p:blipFill>
          <a:blip r:embed="rId3" cstate="print"/>
          <a:srcRect/>
          <a:stretch>
            <a:fillRect/>
          </a:stretch>
        </p:blipFill>
        <p:spPr bwMode="auto">
          <a:xfrm>
            <a:off x="4932040" y="3219822"/>
            <a:ext cx="1696188" cy="95410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843558"/>
            <a:ext cx="8064896" cy="520080"/>
          </a:xfrm>
          <a:solidFill>
            <a:srgbClr val="FFD5D5"/>
          </a:solidFill>
          <a:ln w="25400">
            <a:solidFill>
              <a:schemeClr val="bg1"/>
            </a:solidFill>
          </a:ln>
        </p:spPr>
        <p:txBody>
          <a:bodyPr>
            <a:normAutofit fontScale="90000"/>
          </a:bodyPr>
          <a:lstStyle/>
          <a:p>
            <a:r>
              <a:rPr lang="nl-NL" dirty="0" smtClean="0"/>
              <a:t> </a:t>
            </a:r>
            <a:r>
              <a:rPr lang="nl-NL" b="1" i="1" dirty="0" smtClean="0"/>
              <a:t>(ANALYSEREN VAN) </a:t>
            </a:r>
            <a:r>
              <a:rPr lang="nl-NL" b="1" dirty="0" smtClean="0"/>
              <a:t>CREEREN: </a:t>
            </a:r>
            <a:endParaRPr lang="nl-NL" b="1" dirty="0"/>
          </a:p>
        </p:txBody>
      </p:sp>
      <p:sp>
        <p:nvSpPr>
          <p:cNvPr id="3" name="Tijdelijke aanduiding voor inhoud 2"/>
          <p:cNvSpPr>
            <a:spLocks noGrp="1"/>
          </p:cNvSpPr>
          <p:nvPr>
            <p:ph idx="1"/>
          </p:nvPr>
        </p:nvSpPr>
        <p:spPr>
          <a:xfrm>
            <a:off x="539552" y="1491630"/>
            <a:ext cx="8064896" cy="2880320"/>
          </a:xfrm>
          <a:solidFill>
            <a:srgbClr val="FFD5D5"/>
          </a:solidFill>
          <a:ln w="25400">
            <a:solidFill>
              <a:schemeClr val="bg1"/>
            </a:solidFill>
          </a:ln>
        </p:spPr>
        <p:txBody>
          <a:bodyPr/>
          <a:lstStyle/>
          <a:p>
            <a:r>
              <a:rPr lang="nl-NL" sz="1400" b="1" dirty="0" smtClean="0"/>
              <a:t>Bespreek twee manieren waarop de choreografie aansluit bij die inhoud (</a:t>
            </a:r>
            <a:r>
              <a:rPr lang="nl-NL" sz="1400" b="1" dirty="0" err="1" smtClean="0"/>
              <a:t>vh</a:t>
            </a:r>
            <a:r>
              <a:rPr lang="nl-NL" sz="1400" b="1" dirty="0" smtClean="0"/>
              <a:t> verhaal lenteoffer). </a:t>
            </a:r>
            <a:r>
              <a:rPr lang="nl-NL" sz="1400" dirty="0" smtClean="0"/>
              <a:t>maximumscore 2 twee van de volgende: </a:t>
            </a:r>
          </a:p>
          <a:p>
            <a:r>
              <a:rPr lang="nl-NL" sz="1400" dirty="0" smtClean="0"/>
              <a:t>De dansers bewegen in cirkels, zoals in rituele dansen meestal gebeurt. </a:t>
            </a:r>
          </a:p>
          <a:p>
            <a:r>
              <a:rPr lang="nl-NL" sz="1400" dirty="0" smtClean="0"/>
              <a:t>De dansers zijn naar de grond gericht en/of laten zich op de grond vallen, naar de aarde die vruchtbaar moet worden. </a:t>
            </a:r>
          </a:p>
          <a:p>
            <a:r>
              <a:rPr lang="nl-NL" sz="1400" dirty="0" smtClean="0"/>
              <a:t>Het stampen is een oerbeweging die verwijst naar het primitieve van de stam. </a:t>
            </a:r>
          </a:p>
          <a:p>
            <a:r>
              <a:rPr lang="nl-NL" sz="1400" dirty="0" smtClean="0"/>
              <a:t>Er worden hoofden en gebalde vuisten krachtig omhoog gericht, om de goden aan te roepen. </a:t>
            </a:r>
          </a:p>
          <a:p>
            <a:pPr>
              <a:buNone/>
            </a:pPr>
            <a:r>
              <a:rPr lang="nl-NL" sz="1400" dirty="0" smtClean="0"/>
              <a:t>per juist antwoord 1</a:t>
            </a:r>
            <a:endParaRPr lang="nl-NL" sz="1400" b="1" dirty="0"/>
          </a:p>
        </p:txBody>
      </p:sp>
      <p:sp>
        <p:nvSpPr>
          <p:cNvPr id="4" name="Rechthoek 3"/>
          <p:cNvSpPr/>
          <p:nvPr/>
        </p:nvSpPr>
        <p:spPr>
          <a:xfrm>
            <a:off x="539552" y="4443958"/>
            <a:ext cx="1289135" cy="246221"/>
          </a:xfrm>
          <a:prstGeom prst="rect">
            <a:avLst/>
          </a:prstGeom>
        </p:spPr>
        <p:txBody>
          <a:bodyPr wrap="none">
            <a:spAutoFit/>
          </a:bodyPr>
          <a:lstStyle/>
          <a:p>
            <a:r>
              <a:rPr lang="nl-NL" sz="1000" i="1" dirty="0" smtClean="0"/>
              <a:t>Vwo 2013, tijdvak 1</a:t>
            </a:r>
            <a:endParaRPr lang="nl-NL" sz="1000" i="1" dirty="0"/>
          </a:p>
        </p:txBody>
      </p:sp>
      <p:sp>
        <p:nvSpPr>
          <p:cNvPr id="5" name="Rechthoek 4"/>
          <p:cNvSpPr/>
          <p:nvPr/>
        </p:nvSpPr>
        <p:spPr>
          <a:xfrm>
            <a:off x="7452320" y="195486"/>
            <a:ext cx="1298241" cy="369332"/>
          </a:xfrm>
          <a:prstGeom prst="rect">
            <a:avLst/>
          </a:prstGeom>
        </p:spPr>
        <p:txBody>
          <a:bodyPr wrap="none">
            <a:spAutoFit/>
          </a:bodyPr>
          <a:lstStyle/>
          <a:p>
            <a:r>
              <a:rPr lang="nl-NL" b="1" dirty="0" smtClean="0"/>
              <a:t>(voorbeeld)</a:t>
            </a:r>
            <a:endParaRPr lang="nl-NL"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RECHTS 4"/>
          <p:cNvSpPr/>
          <p:nvPr/>
        </p:nvSpPr>
        <p:spPr>
          <a:xfrm rot="16200000">
            <a:off x="647568" y="2607754"/>
            <a:ext cx="2088232" cy="576064"/>
          </a:xfrm>
          <a:prstGeom prst="rightArrow">
            <a:avLst>
              <a:gd name="adj1" fmla="val 31475"/>
              <a:gd name="adj2" fmla="val 50713"/>
            </a:avLst>
          </a:prstGeom>
          <a:solidFill>
            <a:srgbClr val="D80230"/>
          </a:solidFill>
          <a:ln>
            <a:solidFill>
              <a:srgbClr val="D802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aphicFrame>
        <p:nvGraphicFramePr>
          <p:cNvPr id="10" name="Tabel 9"/>
          <p:cNvGraphicFramePr>
            <a:graphicFrameLocks noGrp="1"/>
          </p:cNvGraphicFramePr>
          <p:nvPr/>
        </p:nvGraphicFramePr>
        <p:xfrm>
          <a:off x="2699792" y="1491630"/>
          <a:ext cx="2952328" cy="2808312"/>
        </p:xfrm>
        <a:graphic>
          <a:graphicData uri="http://schemas.openxmlformats.org/drawingml/2006/table">
            <a:tbl>
              <a:tblPr/>
              <a:tblGrid>
                <a:gridCol w="590466">
                  <a:extLst>
                    <a:ext uri="{9D8B030D-6E8A-4147-A177-3AD203B41FA5}">
                      <a16:colId xmlns:a16="http://schemas.microsoft.com/office/drawing/2014/main" val="20000"/>
                    </a:ext>
                  </a:extLst>
                </a:gridCol>
                <a:gridCol w="2361862">
                  <a:extLst>
                    <a:ext uri="{9D8B030D-6E8A-4147-A177-3AD203B41FA5}">
                      <a16:colId xmlns:a16="http://schemas.microsoft.com/office/drawing/2014/main" val="20001"/>
                    </a:ext>
                  </a:extLst>
                </a:gridCol>
              </a:tblGrid>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CREEREN </a:t>
                      </a: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EVALUEREN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extLst>
                  <a:ext uri="{0D108BD9-81ED-4DB2-BD59-A6C34878D82A}">
                    <a16:rowId xmlns:a16="http://schemas.microsoft.com/office/drawing/2014/main" val="10001"/>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ANALYSEREN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extLst>
                  <a:ext uri="{0D108BD9-81ED-4DB2-BD59-A6C34878D82A}">
                    <a16:rowId xmlns:a16="http://schemas.microsoft.com/office/drawing/2014/main" val="10002"/>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TOEPASSEN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extLst>
                  <a:ext uri="{0D108BD9-81ED-4DB2-BD59-A6C34878D82A}">
                    <a16:rowId xmlns:a16="http://schemas.microsoft.com/office/drawing/2014/main" val="10003"/>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BEGRIJPEN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extLst>
                  <a:ext uri="{0D108BD9-81ED-4DB2-BD59-A6C34878D82A}">
                    <a16:rowId xmlns:a16="http://schemas.microsoft.com/office/drawing/2014/main" val="10004"/>
                  </a:ext>
                </a:extLst>
              </a:tr>
              <a:tr h="460082">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ONTHOUDEN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extLst>
                  <a:ext uri="{0D108BD9-81ED-4DB2-BD59-A6C34878D82A}">
                    <a16:rowId xmlns:a16="http://schemas.microsoft.com/office/drawing/2014/main" val="10005"/>
                  </a:ext>
                </a:extLst>
              </a:tr>
            </a:tbl>
          </a:graphicData>
        </a:graphic>
      </p:graphicFrame>
      <p:sp>
        <p:nvSpPr>
          <p:cNvPr id="8211" name="Titel 7"/>
          <p:cNvSpPr>
            <a:spLocks noGrp="1"/>
          </p:cNvSpPr>
          <p:nvPr>
            <p:ph type="title"/>
          </p:nvPr>
        </p:nvSpPr>
        <p:spPr>
          <a:xfrm>
            <a:off x="395536" y="771550"/>
            <a:ext cx="8208912" cy="432048"/>
          </a:xfrm>
          <a:solidFill>
            <a:srgbClr val="594C49"/>
          </a:solidFill>
        </p:spPr>
        <p:txBody>
          <a:bodyPr>
            <a:noAutofit/>
          </a:bodyPr>
          <a:lstStyle/>
          <a:p>
            <a:pPr algn="ctr"/>
            <a:r>
              <a:rPr lang="nl-NL" sz="3600" b="1" dirty="0" smtClean="0">
                <a:solidFill>
                  <a:schemeClr val="bg1"/>
                </a:solidFill>
              </a:rPr>
              <a:t>LEREN: VAN EENVOUDIG NAAR COMPLEX </a:t>
            </a:r>
          </a:p>
        </p:txBody>
      </p:sp>
      <p:sp>
        <p:nvSpPr>
          <p:cNvPr id="7" name="Tekstvak 6"/>
          <p:cNvSpPr txBox="1"/>
          <p:nvPr/>
        </p:nvSpPr>
        <p:spPr>
          <a:xfrm>
            <a:off x="1187624" y="3939902"/>
            <a:ext cx="1368152" cy="369332"/>
          </a:xfrm>
          <a:prstGeom prst="rect">
            <a:avLst/>
          </a:prstGeom>
          <a:noFill/>
        </p:spPr>
        <p:txBody>
          <a:bodyPr wrap="square" rtlCol="0">
            <a:spAutoFit/>
          </a:bodyPr>
          <a:lstStyle/>
          <a:p>
            <a:r>
              <a:rPr lang="nl-NL" dirty="0" smtClean="0"/>
              <a:t>eenvoudig</a:t>
            </a:r>
            <a:endParaRPr lang="nl-NL" dirty="0"/>
          </a:p>
        </p:txBody>
      </p:sp>
      <p:sp>
        <p:nvSpPr>
          <p:cNvPr id="8" name="Tekstvak 7"/>
          <p:cNvSpPr txBox="1"/>
          <p:nvPr/>
        </p:nvSpPr>
        <p:spPr>
          <a:xfrm>
            <a:off x="1115616" y="1491630"/>
            <a:ext cx="1368152" cy="369332"/>
          </a:xfrm>
          <a:prstGeom prst="rect">
            <a:avLst/>
          </a:prstGeom>
          <a:noFill/>
        </p:spPr>
        <p:txBody>
          <a:bodyPr wrap="square" rtlCol="0">
            <a:spAutoFit/>
          </a:bodyPr>
          <a:lstStyle/>
          <a:p>
            <a:r>
              <a:rPr lang="nl-NL" dirty="0" smtClean="0"/>
              <a:t>Complex</a:t>
            </a:r>
            <a:endParaRPr lang="nl-NL" dirty="0"/>
          </a:p>
        </p:txBody>
      </p:sp>
    </p:spTree>
    <p:extLst>
      <p:ext uri="{BB962C8B-B14F-4D97-AF65-F5344CB8AC3E}">
        <p14:creationId xmlns:p14="http://schemas.microsoft.com/office/powerpoint/2010/main" val="746585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771550"/>
            <a:ext cx="8208912" cy="360040"/>
          </a:xfrm>
          <a:solidFill>
            <a:srgbClr val="0070C0"/>
          </a:solidFill>
        </p:spPr>
        <p:txBody>
          <a:bodyPr>
            <a:noAutofit/>
          </a:bodyPr>
          <a:lstStyle/>
          <a:p>
            <a:r>
              <a:rPr lang="nl-NL" sz="2000" b="1" dirty="0" smtClean="0">
                <a:solidFill>
                  <a:schemeClr val="bg1"/>
                </a:solidFill>
              </a:rPr>
              <a:t> </a:t>
            </a:r>
            <a:br>
              <a:rPr lang="nl-NL" sz="2000" b="1" dirty="0" smtClean="0">
                <a:solidFill>
                  <a:schemeClr val="bg1"/>
                </a:solidFill>
              </a:rPr>
            </a:br>
            <a:r>
              <a:rPr lang="nl-NL" sz="2000" b="1" dirty="0" smtClean="0">
                <a:solidFill>
                  <a:schemeClr val="bg1"/>
                </a:solidFill>
              </a:rPr>
              <a:t>KENNIS - Wat je moet </a:t>
            </a:r>
            <a:r>
              <a:rPr lang="nl-NL" sz="2000" b="1" i="1" u="sng" dirty="0" smtClean="0">
                <a:solidFill>
                  <a:schemeClr val="bg1"/>
                </a:solidFill>
              </a:rPr>
              <a:t>kennen</a:t>
            </a:r>
            <a:r>
              <a:rPr lang="nl-NL" sz="2000" b="1" i="1" dirty="0" smtClean="0">
                <a:solidFill>
                  <a:schemeClr val="bg1"/>
                </a:solidFill>
              </a:rPr>
              <a:t> volgens leerlingen bij kunst algemeen: </a:t>
            </a:r>
            <a:br>
              <a:rPr lang="nl-NL" sz="2000" b="1" i="1" dirty="0" smtClean="0">
                <a:solidFill>
                  <a:schemeClr val="bg1"/>
                </a:solidFill>
              </a:rPr>
            </a:br>
            <a:endParaRPr lang="nl-NL" sz="2000" b="1" dirty="0">
              <a:solidFill>
                <a:schemeClr val="bg1"/>
              </a:solidFill>
            </a:endParaRPr>
          </a:p>
        </p:txBody>
      </p:sp>
      <p:sp>
        <p:nvSpPr>
          <p:cNvPr id="3" name="Tijdelijke aanduiding voor inhoud 2"/>
          <p:cNvSpPr>
            <a:spLocks noGrp="1"/>
          </p:cNvSpPr>
          <p:nvPr>
            <p:ph idx="1"/>
          </p:nvPr>
        </p:nvSpPr>
        <p:spPr>
          <a:xfrm>
            <a:off x="539552" y="1347614"/>
            <a:ext cx="7918648" cy="2514600"/>
          </a:xfrm>
        </p:spPr>
        <p:txBody>
          <a:bodyPr>
            <a:noAutofit/>
          </a:bodyPr>
          <a:lstStyle/>
          <a:p>
            <a:r>
              <a:rPr lang="nl-NL" sz="1600" dirty="0" smtClean="0"/>
              <a:t>Begrippen onthouden, kunnen herkennen, benoemen; de kunstperiodes kennen en weten welke soorten kunst daarin gemaakt werd</a:t>
            </a:r>
          </a:p>
          <a:p>
            <a:r>
              <a:rPr lang="nl-NL" sz="1600" dirty="0" smtClean="0"/>
              <a:t>Begrippen begrijpen, zoals de kunst analyse begrippen </a:t>
            </a:r>
          </a:p>
          <a:p>
            <a:r>
              <a:rPr lang="nl-NL" sz="1600" dirty="0" smtClean="0"/>
              <a:t>Algemene basiskennis hebben over de onderwerpen en thema's in de kunst en de maatschappij in verschillende tijden </a:t>
            </a:r>
          </a:p>
          <a:p>
            <a:r>
              <a:rPr lang="nl-NL" sz="1600" dirty="0" smtClean="0"/>
              <a:t>Thema's en onderwerpen begrijpen en kunnen herkennen in de kunst en in bronnen </a:t>
            </a:r>
          </a:p>
          <a:p>
            <a:r>
              <a:rPr lang="nl-NL" sz="1600" dirty="0" smtClean="0"/>
              <a:t>Kennis (ook uit bronnen) begrijpen en voorbeelden uit de kunst begrijpen die we nog niet eerder in de les hebben besproken </a:t>
            </a:r>
          </a:p>
          <a:p>
            <a:r>
              <a:rPr lang="nl-NL" sz="1600" dirty="0" smtClean="0"/>
              <a:t>Verschillen kunnen zien en begrijpen hoe deze verschillen samenhangen met de maatschappelijke/kunst context waarin kunst is ontstaan. </a:t>
            </a:r>
          </a:p>
          <a:p>
            <a:r>
              <a:rPr lang="nl-NL" sz="1600" dirty="0" smtClean="0"/>
              <a:t>Visies van kunstenaars herkennen kunnen begrijpen en benoemen </a:t>
            </a:r>
          </a:p>
          <a:p>
            <a:endParaRPr lang="nl-NL"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71550"/>
            <a:ext cx="8280920" cy="360040"/>
          </a:xfrm>
          <a:solidFill>
            <a:schemeClr val="tx1">
              <a:lumMod val="50000"/>
              <a:lumOff val="50000"/>
            </a:schemeClr>
          </a:solidFill>
        </p:spPr>
        <p:txBody>
          <a:bodyPr>
            <a:noAutofit/>
          </a:bodyPr>
          <a:lstStyle/>
          <a:p>
            <a:r>
              <a:rPr lang="nl-NL" sz="2000" dirty="0" smtClean="0">
                <a:solidFill>
                  <a:schemeClr val="bg1"/>
                </a:solidFill>
              </a:rPr>
              <a:t> </a:t>
            </a:r>
            <a:r>
              <a:rPr lang="nl-NL" sz="2000" b="1" dirty="0" smtClean="0">
                <a:solidFill>
                  <a:schemeClr val="bg1"/>
                </a:solidFill>
              </a:rPr>
              <a:t>VAARDIGHEDEN - Wat je moet </a:t>
            </a:r>
            <a:r>
              <a:rPr lang="nl-NL" sz="2000" b="1" i="1" u="sng" dirty="0" smtClean="0">
                <a:solidFill>
                  <a:schemeClr val="bg1"/>
                </a:solidFill>
              </a:rPr>
              <a:t>kunnen</a:t>
            </a:r>
            <a:r>
              <a:rPr lang="nl-NL" sz="2000" b="1" i="1" dirty="0" smtClean="0">
                <a:solidFill>
                  <a:schemeClr val="bg1"/>
                </a:solidFill>
              </a:rPr>
              <a:t> volgens leerlingen bij </a:t>
            </a:r>
            <a:r>
              <a:rPr lang="nl-NL" sz="2000" b="1" i="1" dirty="0" err="1" smtClean="0">
                <a:solidFill>
                  <a:schemeClr val="bg1"/>
                </a:solidFill>
              </a:rPr>
              <a:t>kua</a:t>
            </a:r>
            <a:r>
              <a:rPr lang="nl-NL" sz="2000" b="1" i="1" dirty="0" smtClean="0">
                <a:solidFill>
                  <a:schemeClr val="bg1"/>
                </a:solidFill>
              </a:rPr>
              <a:t>: </a:t>
            </a:r>
            <a:endParaRPr lang="nl-NL" sz="2000" b="1" dirty="0">
              <a:solidFill>
                <a:schemeClr val="bg1"/>
              </a:solidFill>
            </a:endParaRPr>
          </a:p>
        </p:txBody>
      </p:sp>
      <p:sp>
        <p:nvSpPr>
          <p:cNvPr id="3" name="Tijdelijke aanduiding voor inhoud 2"/>
          <p:cNvSpPr>
            <a:spLocks noGrp="1"/>
          </p:cNvSpPr>
          <p:nvPr>
            <p:ph idx="1"/>
          </p:nvPr>
        </p:nvSpPr>
        <p:spPr>
          <a:xfrm>
            <a:off x="467544" y="1275606"/>
            <a:ext cx="7990656" cy="2514600"/>
          </a:xfrm>
        </p:spPr>
        <p:txBody>
          <a:bodyPr>
            <a:noAutofit/>
          </a:bodyPr>
          <a:lstStyle/>
          <a:p>
            <a:r>
              <a:rPr lang="nl-NL" sz="1600" dirty="0" smtClean="0"/>
              <a:t>kenmerken van stromingen kunnen zien, horen in kunstwerken, </a:t>
            </a:r>
          </a:p>
          <a:p>
            <a:r>
              <a:rPr lang="nl-NL" sz="1600" dirty="0" smtClean="0"/>
              <a:t>kunstwerken kunnen beschrijven met behulp van begrippen </a:t>
            </a:r>
          </a:p>
          <a:p>
            <a:r>
              <a:rPr lang="nl-NL" sz="1600" dirty="0" smtClean="0"/>
              <a:t>Gedetailleerde verschillen kunnen waarnemen in kunstvoorbeelden, tussen verschillende kunstwerken en deze kunnen beschrijven </a:t>
            </a:r>
          </a:p>
          <a:p>
            <a:r>
              <a:rPr lang="nl-NL" sz="1600" dirty="0" smtClean="0"/>
              <a:t>Jezelf kunnen verplaatsen in de tijd/ kunstenaar/ opdrachtgever, je kunnen inleven in de kunstenaar </a:t>
            </a:r>
          </a:p>
          <a:p>
            <a:r>
              <a:rPr lang="nl-NL" sz="1600" dirty="0" smtClean="0"/>
              <a:t>Vragen goed lezen en analyseren; beschrijven wat iets </a:t>
            </a:r>
            <a:r>
              <a:rPr lang="nl-NL" sz="1600" dirty="0" err="1" smtClean="0"/>
              <a:t>wél</a:t>
            </a:r>
            <a:r>
              <a:rPr lang="nl-NL" sz="1600" dirty="0" smtClean="0"/>
              <a:t> is en niet wat het </a:t>
            </a:r>
            <a:r>
              <a:rPr lang="nl-NL" sz="1600" dirty="0" err="1" smtClean="0"/>
              <a:t>niét</a:t>
            </a:r>
            <a:r>
              <a:rPr lang="nl-NL" sz="1600" dirty="0" smtClean="0"/>
              <a:t> is </a:t>
            </a:r>
          </a:p>
          <a:p>
            <a:r>
              <a:rPr lang="nl-NL" sz="1600" dirty="0" smtClean="0"/>
              <a:t>De kern van de vragen goed begrijpen en dan de vraag zo precies mogelijk beantwoorden. </a:t>
            </a:r>
          </a:p>
          <a:p>
            <a:r>
              <a:rPr lang="nl-NL" sz="1600" dirty="0" smtClean="0"/>
              <a:t>Kennis op voorbeelden kunnen toepassen, ook op nieuwe voorbeelden en op nieuwe voorbeelden uit verschillende kunstdisciplines en daarvoor zelf antwoorden kunnen bedenken en formuleren </a:t>
            </a:r>
          </a:p>
          <a:p>
            <a:r>
              <a:rPr lang="nl-NL" sz="1600" dirty="0" smtClean="0"/>
              <a:t>Kennis toepassen door kunst in de tijd te plaatsen, kunst te analyseren en te interpreteren </a:t>
            </a:r>
          </a:p>
          <a:p>
            <a:endParaRPr lang="nl-NL"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71600" y="2643758"/>
            <a:ext cx="8352928" cy="307777"/>
          </a:xfrm>
          <a:prstGeom prst="rect">
            <a:avLst/>
          </a:prstGeom>
        </p:spPr>
        <p:txBody>
          <a:bodyPr wrap="square">
            <a:spAutoFit/>
          </a:bodyPr>
          <a:lstStyle/>
          <a:p>
            <a:r>
              <a:rPr lang="nl-NL" sz="1400" dirty="0" smtClean="0">
                <a:hlinkClick r:id="rId2"/>
              </a:rPr>
              <a:t>http://www.expertisecentrum-kunsttheorie.nl/cms_data/10_tips_voor_een_10_2019.pdf</a:t>
            </a:r>
            <a:r>
              <a:rPr lang="nl-NL" sz="1400" dirty="0" smtClean="0"/>
              <a:t> </a:t>
            </a:r>
            <a:endParaRPr lang="nl-NL" sz="1400" dirty="0"/>
          </a:p>
        </p:txBody>
      </p:sp>
      <p:pic>
        <p:nvPicPr>
          <p:cNvPr id="183298" name="Picture 2"/>
          <p:cNvPicPr>
            <a:picLocks noChangeAspect="1" noChangeArrowheads="1"/>
          </p:cNvPicPr>
          <p:nvPr/>
        </p:nvPicPr>
        <p:blipFill>
          <a:blip r:embed="rId3" cstate="print"/>
          <a:srcRect l="10444" t="22280" r="11230" b="64724"/>
          <a:stretch>
            <a:fillRect/>
          </a:stretch>
        </p:blipFill>
        <p:spPr bwMode="auto">
          <a:xfrm>
            <a:off x="827583" y="1851670"/>
            <a:ext cx="7715143" cy="720080"/>
          </a:xfrm>
          <a:prstGeom prst="rect">
            <a:avLst/>
          </a:prstGeom>
          <a:noFill/>
          <a:ln w="9525">
            <a:noFill/>
            <a:miter lim="800000"/>
            <a:headEnd/>
            <a:tailEnd/>
          </a:ln>
        </p:spPr>
      </p:pic>
      <p:pic>
        <p:nvPicPr>
          <p:cNvPr id="5" name="Picture 4" descr="Afbeeldingsresultaat voor lampje"/>
          <p:cNvPicPr>
            <a:picLocks noChangeAspect="1" noChangeArrowheads="1"/>
          </p:cNvPicPr>
          <p:nvPr/>
        </p:nvPicPr>
        <p:blipFill>
          <a:blip r:embed="rId4" cstate="print"/>
          <a:srcRect/>
          <a:stretch>
            <a:fillRect/>
          </a:stretch>
        </p:blipFill>
        <p:spPr bwMode="auto">
          <a:xfrm>
            <a:off x="323528" y="1923678"/>
            <a:ext cx="520687" cy="518890"/>
          </a:xfrm>
          <a:prstGeom prst="rect">
            <a:avLst/>
          </a:prstGeom>
          <a:noFill/>
        </p:spPr>
      </p:pic>
      <p:sp>
        <p:nvSpPr>
          <p:cNvPr id="6" name="Titel 5"/>
          <p:cNvSpPr>
            <a:spLocks noGrp="1"/>
          </p:cNvSpPr>
          <p:nvPr>
            <p:ph type="title"/>
          </p:nvPr>
        </p:nvSpPr>
        <p:spPr>
          <a:xfrm>
            <a:off x="323528" y="1995686"/>
            <a:ext cx="8229600" cy="857250"/>
          </a:xfrm>
        </p:spPr>
        <p:txBody>
          <a:bodyPr>
            <a:noAutofit/>
          </a:bodyPr>
          <a:lstStyle/>
          <a:p>
            <a:r>
              <a:rPr lang="nl-NL" sz="3600" b="1" dirty="0" smtClean="0">
                <a:solidFill>
                  <a:srgbClr val="0070C0"/>
                </a:solidFill>
              </a:rPr>
              <a:t>TOT SLOT NOG DEZE GOUDEN TIP:</a:t>
            </a:r>
            <a:br>
              <a:rPr lang="nl-NL" sz="3600" b="1" dirty="0" smtClean="0">
                <a:solidFill>
                  <a:srgbClr val="0070C0"/>
                </a:solidFill>
              </a:rPr>
            </a:br>
            <a:r>
              <a:rPr lang="nl-NL" sz="3600" b="1" dirty="0">
                <a:solidFill>
                  <a:srgbClr val="0070C0"/>
                </a:solidFill>
              </a:rPr>
              <a:t/>
            </a:r>
            <a:br>
              <a:rPr lang="nl-NL" sz="3600" b="1" dirty="0">
                <a:solidFill>
                  <a:srgbClr val="0070C0"/>
                </a:solidFill>
              </a:rPr>
            </a:br>
            <a:r>
              <a:rPr lang="nl-NL" sz="3600" b="1" dirty="0" smtClean="0">
                <a:solidFill>
                  <a:srgbClr val="0070C0"/>
                </a:solidFill>
              </a:rPr>
              <a:t/>
            </a:r>
            <a:br>
              <a:rPr lang="nl-NL" sz="3600" b="1" dirty="0" smtClean="0">
                <a:solidFill>
                  <a:srgbClr val="0070C0"/>
                </a:solidFill>
              </a:rPr>
            </a:br>
            <a:r>
              <a:rPr lang="nl-NL" sz="3600" b="1" dirty="0">
                <a:solidFill>
                  <a:srgbClr val="0070C0"/>
                </a:solidFill>
              </a:rPr>
              <a:t/>
            </a:r>
            <a:br>
              <a:rPr lang="nl-NL" sz="3600" b="1" dirty="0">
                <a:solidFill>
                  <a:srgbClr val="0070C0"/>
                </a:solidFill>
              </a:rPr>
            </a:br>
            <a:r>
              <a:rPr lang="nl-NL" sz="3600" b="1" dirty="0" smtClean="0">
                <a:solidFill>
                  <a:srgbClr val="0070C0"/>
                </a:solidFill>
              </a:rPr>
              <a:t>….EN NATUURLIJK HEEL VEEL SUCCES!!!</a:t>
            </a:r>
            <a:endParaRPr lang="nl-NL" sz="3600"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Afbeelding 2"/>
          <p:cNvGraphicFramePr/>
          <p:nvPr/>
        </p:nvGraphicFramePr>
        <p:xfrm>
          <a:off x="683568" y="1347614"/>
          <a:ext cx="4824536"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 4"/>
          <p:cNvGraphicFramePr>
            <a:graphicFrameLocks noGrp="1"/>
          </p:cNvGraphicFramePr>
          <p:nvPr/>
        </p:nvGraphicFramePr>
        <p:xfrm>
          <a:off x="4716016" y="4083918"/>
          <a:ext cx="3943350" cy="426720"/>
        </p:xfrm>
        <a:graphic>
          <a:graphicData uri="http://schemas.openxmlformats.org/drawingml/2006/table">
            <a:tbl>
              <a:tblPr/>
              <a:tblGrid>
                <a:gridCol w="788670">
                  <a:extLst>
                    <a:ext uri="{9D8B030D-6E8A-4147-A177-3AD203B41FA5}">
                      <a16:colId xmlns:a16="http://schemas.microsoft.com/office/drawing/2014/main" val="20000"/>
                    </a:ext>
                  </a:extLst>
                </a:gridCol>
                <a:gridCol w="788670">
                  <a:extLst>
                    <a:ext uri="{9D8B030D-6E8A-4147-A177-3AD203B41FA5}">
                      <a16:colId xmlns:a16="http://schemas.microsoft.com/office/drawing/2014/main" val="20001"/>
                    </a:ext>
                  </a:extLst>
                </a:gridCol>
                <a:gridCol w="788670">
                  <a:extLst>
                    <a:ext uri="{9D8B030D-6E8A-4147-A177-3AD203B41FA5}">
                      <a16:colId xmlns:a16="http://schemas.microsoft.com/office/drawing/2014/main" val="20002"/>
                    </a:ext>
                  </a:extLst>
                </a:gridCol>
                <a:gridCol w="788670">
                  <a:extLst>
                    <a:ext uri="{9D8B030D-6E8A-4147-A177-3AD203B41FA5}">
                      <a16:colId xmlns:a16="http://schemas.microsoft.com/office/drawing/2014/main" val="20003"/>
                    </a:ext>
                  </a:extLst>
                </a:gridCol>
                <a:gridCol w="788670">
                  <a:extLst>
                    <a:ext uri="{9D8B030D-6E8A-4147-A177-3AD203B41FA5}">
                      <a16:colId xmlns:a16="http://schemas.microsoft.com/office/drawing/2014/main" val="20004"/>
                    </a:ext>
                  </a:extLst>
                </a:gridCol>
              </a:tblGrid>
              <a:tr h="285115">
                <a:tc>
                  <a:txBody>
                    <a:bodyPr/>
                    <a:lstStyle/>
                    <a:p>
                      <a:pPr>
                        <a:spcAft>
                          <a:spcPts val="0"/>
                        </a:spcAft>
                      </a:pPr>
                      <a:r>
                        <a:rPr lang="nl-NL" sz="1000" b="1">
                          <a:latin typeface="Calibri"/>
                          <a:ea typeface="MS Mincho"/>
                          <a:cs typeface="Calibri"/>
                        </a:rPr>
                        <a:t>Onthouden</a:t>
                      </a:r>
                      <a:endParaRPr lang="nl-NL" sz="1200" b="1">
                        <a:latin typeface="Calibri"/>
                        <a:ea typeface="MS Mincho"/>
                        <a:cs typeface="Times New Roman"/>
                      </a:endParaRPr>
                    </a:p>
                    <a:p>
                      <a:pPr>
                        <a:spcAft>
                          <a:spcPts val="0"/>
                        </a:spcAft>
                      </a:pPr>
                      <a:r>
                        <a:rPr lang="nl-NL" sz="800" b="1">
                          <a:latin typeface="Calibri"/>
                          <a:ea typeface="MS Mincho"/>
                          <a:cs typeface="Calibri"/>
                        </a:rPr>
                        <a:t>herinneren</a:t>
                      </a:r>
                      <a:endParaRPr lang="nl-NL" sz="1200" b="1">
                        <a:latin typeface="Calibri"/>
                        <a:ea typeface="MS Mincho"/>
                        <a:cs typeface="Times New Roman"/>
                      </a:endParaRPr>
                    </a:p>
                  </a:txBody>
                  <a:tcPr marL="68580" marR="68580" marT="0" marB="0">
                    <a:lnL>
                      <a:noFill/>
                    </a:lnL>
                    <a:lnR>
                      <a:noFill/>
                    </a:lnR>
                    <a:lnT>
                      <a:noFill/>
                    </a:lnT>
                    <a:lnB>
                      <a:noFill/>
                    </a:lnB>
                    <a:solidFill>
                      <a:srgbClr val="C5EFF7"/>
                    </a:solidFill>
                  </a:tcPr>
                </a:tc>
                <a:tc>
                  <a:txBody>
                    <a:bodyPr/>
                    <a:lstStyle/>
                    <a:p>
                      <a:pPr>
                        <a:spcAft>
                          <a:spcPts val="0"/>
                        </a:spcAft>
                      </a:pPr>
                      <a:r>
                        <a:rPr lang="nl-NL" sz="1000" b="1">
                          <a:latin typeface="Calibri"/>
                          <a:ea typeface="MS Mincho"/>
                          <a:cs typeface="Calibri"/>
                        </a:rPr>
                        <a:t>Begrijpen</a:t>
                      </a:r>
                      <a:endParaRPr lang="nl-NL" sz="1200" b="1">
                        <a:latin typeface="Calibri"/>
                        <a:ea typeface="MS Mincho"/>
                        <a:cs typeface="Times New Roman"/>
                      </a:endParaRPr>
                    </a:p>
                    <a:p>
                      <a:pPr>
                        <a:spcAft>
                          <a:spcPts val="0"/>
                        </a:spcAft>
                      </a:pPr>
                      <a:r>
                        <a:rPr lang="nl-NL" sz="800" b="1" i="1">
                          <a:latin typeface="Calibri"/>
                          <a:ea typeface="MS Mincho"/>
                          <a:cs typeface="Calibri"/>
                        </a:rPr>
                        <a:t>Toelichten</a:t>
                      </a:r>
                      <a:endParaRPr lang="nl-NL" sz="1200" b="1">
                        <a:latin typeface="Calibri"/>
                        <a:ea typeface="MS Mincho"/>
                        <a:cs typeface="Times New Roman"/>
                      </a:endParaRPr>
                    </a:p>
                  </a:txBody>
                  <a:tcPr marL="68580" marR="68580" marT="0" marB="0">
                    <a:lnL>
                      <a:noFill/>
                    </a:lnL>
                    <a:lnR>
                      <a:noFill/>
                    </a:lnR>
                    <a:lnT>
                      <a:noFill/>
                    </a:lnT>
                    <a:lnB>
                      <a:noFill/>
                    </a:lnB>
                    <a:solidFill>
                      <a:srgbClr val="D3FDE9"/>
                    </a:solidFill>
                  </a:tcPr>
                </a:tc>
                <a:tc>
                  <a:txBody>
                    <a:bodyPr/>
                    <a:lstStyle/>
                    <a:p>
                      <a:pPr>
                        <a:spcAft>
                          <a:spcPts val="0"/>
                        </a:spcAft>
                      </a:pPr>
                      <a:r>
                        <a:rPr lang="nl-NL" sz="1000" b="1">
                          <a:latin typeface="Calibri"/>
                          <a:ea typeface="MS Mincho"/>
                          <a:cs typeface="Calibri"/>
                        </a:rPr>
                        <a:t>Toepassen </a:t>
                      </a:r>
                      <a:endParaRPr lang="nl-NL" sz="1200" b="1">
                        <a:latin typeface="Calibri"/>
                        <a:ea typeface="MS Mincho"/>
                        <a:cs typeface="Times New Roman"/>
                      </a:endParaRPr>
                    </a:p>
                    <a:p>
                      <a:pPr>
                        <a:spcAft>
                          <a:spcPts val="0"/>
                        </a:spcAft>
                      </a:pPr>
                      <a:r>
                        <a:rPr lang="nl-NL" sz="800" b="1" i="1">
                          <a:latin typeface="Calibri"/>
                          <a:ea typeface="MS Mincho"/>
                          <a:cs typeface="Calibri"/>
                        </a:rPr>
                        <a:t>Implementeren</a:t>
                      </a:r>
                      <a:endParaRPr lang="nl-NL" sz="1200" b="1">
                        <a:latin typeface="Calibri"/>
                        <a:ea typeface="MS Mincho"/>
                        <a:cs typeface="Times New Roman"/>
                      </a:endParaRPr>
                    </a:p>
                  </a:txBody>
                  <a:tcPr marL="68580" marR="68580" marT="0" marB="0">
                    <a:lnL>
                      <a:noFill/>
                    </a:lnL>
                    <a:lnR>
                      <a:noFill/>
                    </a:lnR>
                    <a:lnT>
                      <a:noFill/>
                    </a:lnT>
                    <a:lnB>
                      <a:noFill/>
                    </a:lnB>
                    <a:solidFill>
                      <a:srgbClr val="DEF9AD"/>
                    </a:solidFill>
                  </a:tcPr>
                </a:tc>
                <a:tc>
                  <a:txBody>
                    <a:bodyPr/>
                    <a:lstStyle/>
                    <a:p>
                      <a:pPr>
                        <a:spcAft>
                          <a:spcPts val="0"/>
                        </a:spcAft>
                      </a:pPr>
                      <a:r>
                        <a:rPr lang="nl-NL" sz="1000" b="1">
                          <a:latin typeface="Calibri"/>
                          <a:ea typeface="MS Mincho"/>
                          <a:cs typeface="Calibri"/>
                        </a:rPr>
                        <a:t>Kunst analyseren</a:t>
                      </a:r>
                      <a:endParaRPr lang="nl-NL" sz="1200" b="1">
                        <a:latin typeface="Calibri"/>
                        <a:ea typeface="MS Mincho"/>
                        <a:cs typeface="Times New Roman"/>
                      </a:endParaRPr>
                    </a:p>
                    <a:p>
                      <a:pPr>
                        <a:spcAft>
                          <a:spcPts val="0"/>
                        </a:spcAft>
                      </a:pPr>
                      <a:r>
                        <a:rPr lang="nl-NL" sz="800" b="1" i="1">
                          <a:latin typeface="Calibri"/>
                          <a:ea typeface="MS Mincho"/>
                          <a:cs typeface="Calibri"/>
                        </a:rPr>
                        <a:t>attribueren</a:t>
                      </a:r>
                      <a:endParaRPr lang="nl-NL" sz="1200" b="1">
                        <a:latin typeface="Calibri"/>
                        <a:ea typeface="MS Mincho"/>
                        <a:cs typeface="Times New Roman"/>
                      </a:endParaRPr>
                    </a:p>
                  </a:txBody>
                  <a:tcPr marL="68580" marR="68580" marT="0" marB="0">
                    <a:lnL>
                      <a:noFill/>
                    </a:lnL>
                    <a:lnR>
                      <a:noFill/>
                    </a:lnR>
                    <a:lnT>
                      <a:noFill/>
                    </a:lnT>
                    <a:lnB>
                      <a:noFill/>
                    </a:lnB>
                    <a:solidFill>
                      <a:srgbClr val="FFFDA7"/>
                    </a:solidFill>
                  </a:tcPr>
                </a:tc>
                <a:tc>
                  <a:txBody>
                    <a:bodyPr/>
                    <a:lstStyle/>
                    <a:p>
                      <a:pPr>
                        <a:spcAft>
                          <a:spcPts val="0"/>
                        </a:spcAft>
                      </a:pPr>
                      <a:r>
                        <a:rPr lang="nl-NL" sz="1000" b="1" dirty="0">
                          <a:latin typeface="Calibri"/>
                          <a:ea typeface="MS Mincho"/>
                          <a:cs typeface="Calibri"/>
                        </a:rPr>
                        <a:t>Evalueren</a:t>
                      </a:r>
                      <a:endParaRPr lang="nl-NL" sz="1200" b="1" dirty="0">
                        <a:latin typeface="Calibri"/>
                        <a:ea typeface="MS Mincho"/>
                        <a:cs typeface="Times New Roman"/>
                      </a:endParaRPr>
                    </a:p>
                    <a:p>
                      <a:pPr>
                        <a:spcAft>
                          <a:spcPts val="0"/>
                        </a:spcAft>
                      </a:pPr>
                      <a:r>
                        <a:rPr lang="nl-NL" sz="800" b="1" i="1" dirty="0">
                          <a:latin typeface="Calibri"/>
                          <a:ea typeface="MS Mincho"/>
                          <a:cs typeface="Calibri"/>
                        </a:rPr>
                        <a:t>Bekritiseren</a:t>
                      </a:r>
                      <a:endParaRPr lang="nl-NL" sz="1200" b="1" dirty="0">
                        <a:latin typeface="Calibri"/>
                        <a:ea typeface="MS Mincho"/>
                        <a:cs typeface="Times New Roman"/>
                      </a:endParaRPr>
                    </a:p>
                  </a:txBody>
                  <a:tcPr marL="68580" marR="68580" marT="0" marB="0">
                    <a:lnL>
                      <a:noFill/>
                    </a:lnL>
                    <a:lnR>
                      <a:noFill/>
                    </a:lnR>
                    <a:lnT>
                      <a:noFill/>
                    </a:lnT>
                    <a:lnB>
                      <a:noFill/>
                    </a:lnB>
                    <a:solidFill>
                      <a:srgbClr val="FFE0C1"/>
                    </a:solidFill>
                  </a:tcPr>
                </a:tc>
                <a:extLst>
                  <a:ext uri="{0D108BD9-81ED-4DB2-BD59-A6C34878D82A}">
                    <a16:rowId xmlns:a16="http://schemas.microsoft.com/office/drawing/2014/main" val="10000"/>
                  </a:ext>
                </a:extLst>
              </a:tr>
            </a:tbl>
          </a:graphicData>
        </a:graphic>
      </p:graphicFrame>
      <p:sp>
        <p:nvSpPr>
          <p:cNvPr id="6" name="Titel 5"/>
          <p:cNvSpPr>
            <a:spLocks noGrp="1"/>
          </p:cNvSpPr>
          <p:nvPr>
            <p:ph type="title"/>
          </p:nvPr>
        </p:nvSpPr>
        <p:spPr>
          <a:xfrm>
            <a:off x="467544" y="771550"/>
            <a:ext cx="7391400" cy="628650"/>
          </a:xfrm>
        </p:spPr>
        <p:txBody>
          <a:bodyPr>
            <a:normAutofit fontScale="90000"/>
          </a:bodyPr>
          <a:lstStyle/>
          <a:p>
            <a:r>
              <a:rPr lang="nl-NL" b="1" dirty="0" smtClean="0"/>
              <a:t>HAVO CE </a:t>
            </a:r>
            <a:r>
              <a:rPr lang="nl-NL" b="1" dirty="0" err="1" smtClean="0"/>
              <a:t>kua</a:t>
            </a:r>
            <a:r>
              <a:rPr lang="nl-NL" b="1" dirty="0" smtClean="0"/>
              <a:t> 2018</a:t>
            </a:r>
            <a:endParaRPr lang="nl-NL" b="1" dirty="0"/>
          </a:p>
        </p:txBody>
      </p:sp>
      <p:sp>
        <p:nvSpPr>
          <p:cNvPr id="7" name="Wolkvormige toelichting 6"/>
          <p:cNvSpPr/>
          <p:nvPr/>
        </p:nvSpPr>
        <p:spPr>
          <a:xfrm>
            <a:off x="5148064" y="1419622"/>
            <a:ext cx="3312368" cy="2088232"/>
          </a:xfrm>
          <a:prstGeom prst="cloudCallout">
            <a:avLst>
              <a:gd name="adj1" fmla="val 7658"/>
              <a:gd name="adj2" fmla="val 82170"/>
            </a:avLst>
          </a:prstGeom>
          <a:solidFill>
            <a:schemeClr val="bg1"/>
          </a:solidFill>
          <a:ln>
            <a:solidFill>
              <a:srgbClr val="C5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rot="20927929">
            <a:off x="5773662" y="1701365"/>
            <a:ext cx="2304256" cy="1477328"/>
          </a:xfrm>
          <a:prstGeom prst="rect">
            <a:avLst/>
          </a:prstGeom>
          <a:noFill/>
        </p:spPr>
        <p:txBody>
          <a:bodyPr wrap="square" rtlCol="0">
            <a:spAutoFit/>
          </a:bodyPr>
          <a:lstStyle/>
          <a:p>
            <a:r>
              <a:rPr lang="nl-NL" i="1" dirty="0" smtClean="0">
                <a:solidFill>
                  <a:srgbClr val="89DEEF"/>
                </a:solidFill>
              </a:rPr>
              <a:t>Dus wat kun je doen om een voldoende te halen? Welke strategie kies jij? (noteer dat eens voor jezelf)</a:t>
            </a:r>
            <a:endParaRPr lang="nl-NL" i="1" dirty="0">
              <a:solidFill>
                <a:srgbClr val="89DEEF"/>
              </a:solidFill>
            </a:endParaRPr>
          </a:p>
        </p:txBody>
      </p:sp>
      <p:pic>
        <p:nvPicPr>
          <p:cNvPr id="9" name="Picture 2" descr="Afbeeldingsresultaat voor lampje"/>
          <p:cNvPicPr>
            <a:picLocks noChangeAspect="1" noChangeArrowheads="1"/>
          </p:cNvPicPr>
          <p:nvPr/>
        </p:nvPicPr>
        <p:blipFill>
          <a:blip r:embed="rId4" cstate="print"/>
          <a:srcRect/>
          <a:stretch>
            <a:fillRect/>
          </a:stretch>
        </p:blipFill>
        <p:spPr bwMode="auto">
          <a:xfrm rot="19639575">
            <a:off x="5253910" y="2174211"/>
            <a:ext cx="557449" cy="5555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536" y="771550"/>
            <a:ext cx="7391400" cy="628650"/>
          </a:xfrm>
        </p:spPr>
        <p:txBody>
          <a:bodyPr>
            <a:normAutofit fontScale="90000"/>
          </a:bodyPr>
          <a:lstStyle/>
          <a:p>
            <a:pPr eaLnBrk="1" hangingPunct="1"/>
            <a:r>
              <a:rPr lang="nl-NL" b="1" dirty="0" smtClean="0"/>
              <a:t> HOE LEER JIJ MEESTAL? </a:t>
            </a:r>
          </a:p>
        </p:txBody>
      </p:sp>
      <p:sp>
        <p:nvSpPr>
          <p:cNvPr id="24579" name="Rectangle 3"/>
          <p:cNvSpPr>
            <a:spLocks noGrp="1" noChangeArrowheads="1"/>
          </p:cNvSpPr>
          <p:nvPr>
            <p:ph type="body" idx="1"/>
          </p:nvPr>
        </p:nvSpPr>
        <p:spPr>
          <a:xfrm>
            <a:off x="457200" y="1762126"/>
            <a:ext cx="8229600" cy="2832497"/>
          </a:xfrm>
        </p:spPr>
        <p:txBody>
          <a:bodyPr>
            <a:normAutofit/>
          </a:bodyPr>
          <a:lstStyle/>
          <a:p>
            <a:pPr eaLnBrk="1" hangingPunct="1">
              <a:lnSpc>
                <a:spcPct val="110000"/>
              </a:lnSpc>
              <a:buNone/>
            </a:pPr>
            <a:r>
              <a:rPr lang="nl-NL" sz="2000" dirty="0" smtClean="0"/>
              <a:t>4 verschillende leerstijlen:</a:t>
            </a:r>
          </a:p>
          <a:p>
            <a:pPr marL="457200" indent="-457200">
              <a:lnSpc>
                <a:spcPct val="110000"/>
              </a:lnSpc>
              <a:buFont typeface="+mj-lt"/>
              <a:buAutoNum type="alphaUcPeriod"/>
            </a:pPr>
            <a:r>
              <a:rPr lang="nl-NL" sz="2000" b="1" dirty="0" smtClean="0"/>
              <a:t>Reproductief</a:t>
            </a:r>
            <a:r>
              <a:rPr lang="nl-NL" sz="2000" dirty="0" smtClean="0"/>
              <a:t> (ik leer vaak stapsgewijs en kan goed memoriseren)</a:t>
            </a:r>
          </a:p>
          <a:p>
            <a:pPr marL="457200" indent="-457200" eaLnBrk="1" hangingPunct="1">
              <a:lnSpc>
                <a:spcPct val="110000"/>
              </a:lnSpc>
              <a:buFont typeface="+mj-lt"/>
              <a:buAutoNum type="alphaUcPeriod"/>
            </a:pPr>
            <a:r>
              <a:rPr lang="nl-NL" sz="2000" b="1" dirty="0" smtClean="0"/>
              <a:t>Ongericht </a:t>
            </a:r>
            <a:r>
              <a:rPr lang="nl-NL" sz="2000" dirty="0" smtClean="0"/>
              <a:t>(ik doe wat me te binnenschiet)</a:t>
            </a:r>
            <a:endParaRPr lang="nl-NL" sz="2000" b="1" dirty="0"/>
          </a:p>
          <a:p>
            <a:pPr marL="457200" indent="-457200" eaLnBrk="1" hangingPunct="1">
              <a:lnSpc>
                <a:spcPct val="110000"/>
              </a:lnSpc>
              <a:buFont typeface="+mj-lt"/>
              <a:buAutoNum type="alphaUcPeriod"/>
            </a:pPr>
            <a:r>
              <a:rPr lang="nl-NL" sz="2000" b="1" dirty="0" smtClean="0"/>
              <a:t>Betekenisgericht</a:t>
            </a:r>
            <a:r>
              <a:rPr lang="nl-NL" sz="2000" dirty="0" smtClean="0"/>
              <a:t> (ik ben nieuwsgierig en stel mezelf steeds vragen)</a:t>
            </a:r>
          </a:p>
          <a:p>
            <a:pPr marL="457200" indent="-457200">
              <a:lnSpc>
                <a:spcPct val="110000"/>
              </a:lnSpc>
              <a:buFont typeface="+mj-lt"/>
              <a:buAutoNum type="alphaUcPeriod"/>
            </a:pPr>
            <a:r>
              <a:rPr lang="nl-NL" sz="2000" b="1" dirty="0" smtClean="0"/>
              <a:t>Toepassingsgericht</a:t>
            </a:r>
            <a:r>
              <a:rPr lang="nl-NL" sz="2000" dirty="0" smtClean="0"/>
              <a:t> (ik wil vaak wat ik geleerd heb toepassen op een </a:t>
            </a:r>
            <a:r>
              <a:rPr lang="nl-NL" sz="2000" dirty="0" err="1" smtClean="0"/>
              <a:t>vb</a:t>
            </a:r>
            <a:r>
              <a:rPr lang="nl-NL" sz="2000" dirty="0" smtClean="0"/>
              <a:t>)</a:t>
            </a:r>
          </a:p>
          <a:p>
            <a:pPr marL="457200" indent="-457200" eaLnBrk="1" hangingPunct="1">
              <a:lnSpc>
                <a:spcPct val="110000"/>
              </a:lnSpc>
              <a:buNone/>
            </a:pPr>
            <a:endParaRPr lang="nl-NL"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536" y="555526"/>
            <a:ext cx="8136904" cy="628650"/>
          </a:xfrm>
        </p:spPr>
        <p:txBody>
          <a:bodyPr>
            <a:normAutofit/>
          </a:bodyPr>
          <a:lstStyle/>
          <a:p>
            <a:pPr algn="l" eaLnBrk="1" hangingPunct="1"/>
            <a:r>
              <a:rPr lang="nl-NL" sz="2400" dirty="0" smtClean="0"/>
              <a:t> </a:t>
            </a:r>
            <a:r>
              <a:rPr lang="nl-NL" sz="2400" b="1" dirty="0" smtClean="0"/>
              <a:t>Leervoorkeuren Vermunt &amp; taxonomie </a:t>
            </a:r>
            <a:r>
              <a:rPr lang="nl-NL" sz="2400" b="1" dirty="0" err="1" smtClean="0"/>
              <a:t>Bloom</a:t>
            </a:r>
            <a:endParaRPr lang="nl-NL" sz="2400" b="1" dirty="0" smtClean="0"/>
          </a:p>
        </p:txBody>
      </p:sp>
      <p:graphicFrame>
        <p:nvGraphicFramePr>
          <p:cNvPr id="4" name="Tabel 3"/>
          <p:cNvGraphicFramePr>
            <a:graphicFrameLocks noGrp="1"/>
          </p:cNvGraphicFramePr>
          <p:nvPr/>
        </p:nvGraphicFramePr>
        <p:xfrm>
          <a:off x="467544" y="1131590"/>
          <a:ext cx="8136904" cy="3161626"/>
        </p:xfrm>
        <a:graphic>
          <a:graphicData uri="http://schemas.openxmlformats.org/drawingml/2006/table">
            <a:tbl>
              <a:tblPr/>
              <a:tblGrid>
                <a:gridCol w="4320480">
                  <a:extLst>
                    <a:ext uri="{9D8B030D-6E8A-4147-A177-3AD203B41FA5}">
                      <a16:colId xmlns:a16="http://schemas.microsoft.com/office/drawing/2014/main" val="20002"/>
                    </a:ext>
                  </a:extLst>
                </a:gridCol>
                <a:gridCol w="144016">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792088">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BETEKENISGERICHT</a:t>
                      </a:r>
                      <a:r>
                        <a:rPr kumimoji="0" lang="nl-NL"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nl-NL" sz="14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(verdiepend inzicht in artistieke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4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creatieve processen en producten)</a:t>
                      </a: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ANALYSE VAN CREATIEVE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PROCESSEN/PRODUCTEN</a:t>
                      </a: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0"/>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BETEKENISGERICHT </a:t>
                      </a:r>
                      <a:r>
                        <a:rPr kumimoji="0" lang="nl-NL" sz="14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(diepteverwerking)</a:t>
                      </a:r>
                      <a:endParaRPr kumimoji="0" lang="nl-NL"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EVALUEREN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E0C1"/>
                    </a:solidFill>
                  </a:tcPr>
                </a:tc>
                <a:extLst>
                  <a:ext uri="{0D108BD9-81ED-4DB2-BD59-A6C34878D82A}">
                    <a16:rowId xmlns:a16="http://schemas.microsoft.com/office/drawing/2014/main" val="10001"/>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BETEKENISGERICHT </a:t>
                      </a:r>
                      <a:r>
                        <a:rPr kumimoji="0" lang="nl-NL" sz="14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(diepteverwerking)</a:t>
                      </a:r>
                      <a:endParaRPr kumimoji="0" lang="nl-NL"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ANALYSEREN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DA7"/>
                    </a:solidFill>
                  </a:tcPr>
                </a:tc>
                <a:extLst>
                  <a:ext uri="{0D108BD9-81ED-4DB2-BD59-A6C34878D82A}">
                    <a16:rowId xmlns:a16="http://schemas.microsoft.com/office/drawing/2014/main" val="10002"/>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TOEPASSINGSGERICHT </a:t>
                      </a:r>
                      <a:r>
                        <a:rPr kumimoji="0" lang="nl-NL" sz="14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(concrete verwerking)</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TOEPASSEN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EF9AD"/>
                    </a:solidFill>
                  </a:tcPr>
                </a:tc>
                <a:extLst>
                  <a:ext uri="{0D108BD9-81ED-4DB2-BD59-A6C34878D82A}">
                    <a16:rowId xmlns:a16="http://schemas.microsoft.com/office/drawing/2014/main" val="10003"/>
                  </a:ext>
                </a:extLst>
              </a:tr>
              <a:tr h="469646">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REPRODUCTIEF </a:t>
                      </a:r>
                      <a:r>
                        <a:rPr kumimoji="0" lang="nl-NL" sz="14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(stapsgewijze verwerking )</a:t>
                      </a: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BEGRIJPEN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FDE9"/>
                    </a:solidFill>
                  </a:tcPr>
                </a:tc>
                <a:extLst>
                  <a:ext uri="{0D108BD9-81ED-4DB2-BD59-A6C34878D82A}">
                    <a16:rowId xmlns:a16="http://schemas.microsoft.com/office/drawing/2014/main" val="10004"/>
                  </a:ext>
                </a:extLst>
              </a:tr>
              <a:tr h="460082">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REPRODUCTIEF </a:t>
                      </a:r>
                      <a:r>
                        <a:rPr kumimoji="0" lang="nl-NL" sz="14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(stapsgewijze verwerking )</a:t>
                      </a:r>
                      <a:endParaRPr kumimoji="0" lang="nl-NL"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ONTHOUDEN</a:t>
                      </a:r>
                      <a:r>
                        <a:rPr kumimoji="0" lang="nl-NL"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nl-NL"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39584" marR="39584" marT="0" marB="0" horzOverflow="overflow">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5EFF7"/>
                    </a:solidFill>
                  </a:tcPr>
                </a:tc>
                <a:extLst>
                  <a:ext uri="{0D108BD9-81ED-4DB2-BD59-A6C34878D82A}">
                    <a16:rowId xmlns:a16="http://schemas.microsoft.com/office/drawing/2014/main" val="10005"/>
                  </a:ext>
                </a:extLst>
              </a:tr>
            </a:tbl>
          </a:graphicData>
        </a:graphic>
      </p:graphicFrame>
      <p:graphicFrame>
        <p:nvGraphicFramePr>
          <p:cNvPr id="5" name="Afbeelding 2"/>
          <p:cNvGraphicFramePr/>
          <p:nvPr/>
        </p:nvGraphicFramePr>
        <p:xfrm>
          <a:off x="6228184" y="0"/>
          <a:ext cx="1440160" cy="936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ek 5"/>
          <p:cNvGraphicFramePr/>
          <p:nvPr/>
        </p:nvGraphicFramePr>
        <p:xfrm>
          <a:off x="7524328" y="0"/>
          <a:ext cx="1728192" cy="9361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p:nvPr/>
        </p:nvSpPr>
        <p:spPr>
          <a:xfrm>
            <a:off x="5940152" y="339502"/>
            <a:ext cx="864096" cy="307777"/>
          </a:xfrm>
          <a:prstGeom prst="rect">
            <a:avLst/>
          </a:prstGeom>
          <a:noFill/>
        </p:spPr>
        <p:txBody>
          <a:bodyPr wrap="square" rtlCol="0">
            <a:spAutoFit/>
          </a:bodyPr>
          <a:lstStyle/>
          <a:p>
            <a:r>
              <a:rPr lang="nl-NL" sz="1400" dirty="0" smtClean="0"/>
              <a:t>Havo</a:t>
            </a:r>
            <a:r>
              <a:rPr lang="nl-NL" sz="1400" dirty="0" smtClean="0">
                <a:sym typeface="Wingdings" pitchFamily="2" charset="2"/>
              </a:rPr>
              <a:t></a:t>
            </a:r>
            <a:endParaRPr lang="nl-NL" sz="1400" dirty="0"/>
          </a:p>
        </p:txBody>
      </p:sp>
      <p:sp>
        <p:nvSpPr>
          <p:cNvPr id="8" name="Tekstvak 7"/>
          <p:cNvSpPr txBox="1"/>
          <p:nvPr/>
        </p:nvSpPr>
        <p:spPr>
          <a:xfrm>
            <a:off x="7380312" y="339502"/>
            <a:ext cx="720080" cy="307777"/>
          </a:xfrm>
          <a:prstGeom prst="rect">
            <a:avLst/>
          </a:prstGeom>
          <a:noFill/>
        </p:spPr>
        <p:txBody>
          <a:bodyPr wrap="square" rtlCol="0">
            <a:spAutoFit/>
          </a:bodyPr>
          <a:lstStyle/>
          <a:p>
            <a:r>
              <a:rPr lang="nl-NL" sz="1400" dirty="0" smtClean="0"/>
              <a:t>Vwo </a:t>
            </a:r>
            <a:r>
              <a:rPr lang="nl-NL" sz="1400" dirty="0" smtClean="0">
                <a:sym typeface="Wingdings" pitchFamily="2" charset="2"/>
              </a:rPr>
              <a:t></a:t>
            </a:r>
            <a:endParaRPr lang="nl-NL" sz="1400" dirty="0"/>
          </a:p>
        </p:txBody>
      </p:sp>
      <p:pic>
        <p:nvPicPr>
          <p:cNvPr id="10" name="Picture 2" descr="Afbeeldingsresultaat voor lampje"/>
          <p:cNvPicPr>
            <a:picLocks noChangeAspect="1" noChangeArrowheads="1"/>
          </p:cNvPicPr>
          <p:nvPr/>
        </p:nvPicPr>
        <p:blipFill>
          <a:blip r:embed="rId4" cstate="print"/>
          <a:srcRect/>
          <a:stretch>
            <a:fillRect/>
          </a:stretch>
        </p:blipFill>
        <p:spPr bwMode="auto">
          <a:xfrm>
            <a:off x="899592" y="4587974"/>
            <a:ext cx="396568" cy="395200"/>
          </a:xfrm>
          <a:prstGeom prst="rect">
            <a:avLst/>
          </a:prstGeom>
          <a:noFill/>
        </p:spPr>
      </p:pic>
      <p:sp>
        <p:nvSpPr>
          <p:cNvPr id="11" name="Tekstvak 10"/>
          <p:cNvSpPr txBox="1"/>
          <p:nvPr/>
        </p:nvSpPr>
        <p:spPr>
          <a:xfrm>
            <a:off x="1259632" y="4515966"/>
            <a:ext cx="7056784" cy="523220"/>
          </a:xfrm>
          <a:prstGeom prst="rect">
            <a:avLst/>
          </a:prstGeom>
          <a:noFill/>
        </p:spPr>
        <p:txBody>
          <a:bodyPr wrap="square" rtlCol="0">
            <a:spAutoFit/>
          </a:bodyPr>
          <a:lstStyle/>
          <a:p>
            <a:r>
              <a:rPr lang="nl-NL" sz="1400" b="1" i="1" dirty="0" smtClean="0">
                <a:solidFill>
                  <a:srgbClr val="0070C0"/>
                </a:solidFill>
              </a:rPr>
              <a:t>Kun je met </a:t>
            </a:r>
            <a:r>
              <a:rPr lang="nl-NL" sz="1400" b="1" i="1" u="sng" dirty="0" smtClean="0">
                <a:solidFill>
                  <a:srgbClr val="0070C0"/>
                </a:solidFill>
              </a:rPr>
              <a:t>alleen</a:t>
            </a:r>
            <a:r>
              <a:rPr lang="nl-NL" sz="1400" b="1" i="1" dirty="0" smtClean="0">
                <a:solidFill>
                  <a:srgbClr val="0070C0"/>
                </a:solidFill>
              </a:rPr>
              <a:t> reproduceren een voldoende halen voor je </a:t>
            </a:r>
            <a:r>
              <a:rPr lang="nl-NL" sz="1400" b="1" i="1" dirty="0" err="1" smtClean="0">
                <a:solidFill>
                  <a:srgbClr val="0070C0"/>
                </a:solidFill>
              </a:rPr>
              <a:t>kua</a:t>
            </a:r>
            <a:r>
              <a:rPr lang="nl-NL" sz="1400" b="1" i="1" dirty="0" smtClean="0">
                <a:solidFill>
                  <a:srgbClr val="0070C0"/>
                </a:solidFill>
              </a:rPr>
              <a:t> examen denk je? </a:t>
            </a:r>
          </a:p>
          <a:p>
            <a:r>
              <a:rPr lang="nl-NL" sz="1400" b="1" i="1" dirty="0" smtClean="0">
                <a:solidFill>
                  <a:srgbClr val="0070C0"/>
                </a:solidFill>
              </a:rPr>
              <a:t>Kun je </a:t>
            </a:r>
            <a:r>
              <a:rPr lang="nl-NL" sz="1400" b="1" i="1" u="sng" dirty="0" smtClean="0">
                <a:solidFill>
                  <a:srgbClr val="0070C0"/>
                </a:solidFill>
              </a:rPr>
              <a:t>zonder</a:t>
            </a:r>
            <a:r>
              <a:rPr lang="nl-NL" sz="1400" b="1" i="1" dirty="0" smtClean="0">
                <a:solidFill>
                  <a:srgbClr val="0070C0"/>
                </a:solidFill>
              </a:rPr>
              <a:t> reproduceren een voldoende halen denk je?  </a:t>
            </a:r>
            <a:endParaRPr lang="nl-NL" sz="1400" b="1" i="1"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a:xfrm>
            <a:off x="539552" y="843558"/>
            <a:ext cx="7391400" cy="628650"/>
          </a:xfrm>
        </p:spPr>
        <p:txBody>
          <a:bodyPr/>
          <a:lstStyle/>
          <a:p>
            <a:r>
              <a:rPr lang="nl-NL" sz="2000" b="1" dirty="0" smtClean="0"/>
              <a:t>Verschil tussen beginners en experts bij kunst analyseren:</a:t>
            </a:r>
          </a:p>
        </p:txBody>
      </p:sp>
      <p:sp>
        <p:nvSpPr>
          <p:cNvPr id="60419" name="Tijdelijke aanduiding voor inhoud 2"/>
          <p:cNvSpPr>
            <a:spLocks noGrp="1"/>
          </p:cNvSpPr>
          <p:nvPr>
            <p:ph sz="half" idx="1"/>
          </p:nvPr>
        </p:nvSpPr>
        <p:spPr>
          <a:xfrm>
            <a:off x="467544" y="1419622"/>
            <a:ext cx="4038600" cy="3095898"/>
          </a:xfrm>
          <a:solidFill>
            <a:srgbClr val="C5EFF7"/>
          </a:solidFill>
          <a:ln w="25400">
            <a:solidFill>
              <a:schemeClr val="bg1"/>
            </a:solidFill>
          </a:ln>
        </p:spPr>
        <p:txBody>
          <a:bodyPr>
            <a:normAutofit fontScale="92500"/>
          </a:bodyPr>
          <a:lstStyle/>
          <a:p>
            <a:pPr>
              <a:lnSpc>
                <a:spcPct val="100000"/>
              </a:lnSpc>
            </a:pPr>
            <a:r>
              <a:rPr lang="nl-NL" sz="1400" b="1" dirty="0" smtClean="0">
                <a:latin typeface="Calibri" pitchFamily="34" charset="0"/>
              </a:rPr>
              <a:t>BEGINNERS</a:t>
            </a:r>
            <a:r>
              <a:rPr lang="nl-NL" sz="1400" dirty="0" smtClean="0">
                <a:latin typeface="Calibri" pitchFamily="34" charset="0"/>
              </a:rPr>
              <a:t> beginnen met </a:t>
            </a:r>
            <a:r>
              <a:rPr lang="nl-NL" sz="1400" b="1" dirty="0" smtClean="0">
                <a:latin typeface="Calibri" pitchFamily="34" charset="0"/>
              </a:rPr>
              <a:t>memoriseren</a:t>
            </a:r>
            <a:r>
              <a:rPr lang="nl-NL" sz="1400" dirty="0" smtClean="0">
                <a:latin typeface="Calibri" pitchFamily="34" charset="0"/>
              </a:rPr>
              <a:t> (namen, stromingen, feiten </a:t>
            </a:r>
            <a:r>
              <a:rPr lang="nl-NL" sz="1400" dirty="0" err="1" smtClean="0">
                <a:latin typeface="Calibri" pitchFamily="34" charset="0"/>
              </a:rPr>
              <a:t>etc</a:t>
            </a:r>
            <a:r>
              <a:rPr lang="nl-NL" sz="1400" dirty="0" smtClean="0">
                <a:latin typeface="Calibri" pitchFamily="34" charset="0"/>
              </a:rPr>
              <a:t>). </a:t>
            </a:r>
          </a:p>
          <a:p>
            <a:pPr>
              <a:lnSpc>
                <a:spcPct val="100000"/>
              </a:lnSpc>
            </a:pPr>
            <a:endParaRPr lang="nl-NL" sz="1400" b="1" dirty="0" smtClean="0">
              <a:latin typeface="Calibri" pitchFamily="34" charset="0"/>
            </a:endParaRPr>
          </a:p>
          <a:p>
            <a:pPr>
              <a:lnSpc>
                <a:spcPct val="100000"/>
              </a:lnSpc>
            </a:pPr>
            <a:r>
              <a:rPr lang="nl-NL" sz="1400" b="1" dirty="0" smtClean="0">
                <a:latin typeface="Calibri" pitchFamily="34" charset="0"/>
              </a:rPr>
              <a:t>BEGINNERS</a:t>
            </a:r>
            <a:r>
              <a:rPr lang="nl-NL" sz="1400" dirty="0" smtClean="0">
                <a:latin typeface="Calibri" pitchFamily="34" charset="0"/>
              </a:rPr>
              <a:t> hebben niet alleen </a:t>
            </a:r>
            <a:r>
              <a:rPr lang="nl-NL" sz="1400" b="1" dirty="0" smtClean="0">
                <a:latin typeface="Calibri" pitchFamily="34" charset="0"/>
              </a:rPr>
              <a:t>minder kennis</a:t>
            </a:r>
            <a:r>
              <a:rPr lang="nl-NL" sz="1400" dirty="0" smtClean="0">
                <a:latin typeface="Calibri" pitchFamily="34" charset="0"/>
              </a:rPr>
              <a:t>, maar ook </a:t>
            </a:r>
            <a:r>
              <a:rPr lang="nl-NL" sz="1400" b="1" dirty="0" smtClean="0">
                <a:latin typeface="Calibri" pitchFamily="34" charset="0"/>
              </a:rPr>
              <a:t>minder leerstrategieën</a:t>
            </a:r>
            <a:r>
              <a:rPr lang="nl-NL" sz="1400" dirty="0" smtClean="0">
                <a:latin typeface="Calibri" pitchFamily="34" charset="0"/>
              </a:rPr>
              <a:t> tot hun beschikking. </a:t>
            </a:r>
          </a:p>
          <a:p>
            <a:pPr>
              <a:lnSpc>
                <a:spcPct val="100000"/>
              </a:lnSpc>
            </a:pPr>
            <a:endParaRPr lang="nl-NL" sz="1400" dirty="0" smtClean="0">
              <a:latin typeface="Calibri" pitchFamily="34" charset="0"/>
            </a:endParaRPr>
          </a:p>
          <a:p>
            <a:pPr>
              <a:lnSpc>
                <a:spcPct val="100000"/>
              </a:lnSpc>
            </a:pPr>
            <a:r>
              <a:rPr lang="nl-NL" sz="1400" dirty="0" smtClean="0">
                <a:latin typeface="Calibri" pitchFamily="34" charset="0"/>
              </a:rPr>
              <a:t>Vaak </a:t>
            </a:r>
            <a:r>
              <a:rPr lang="nl-NL" sz="1400" b="1" dirty="0" smtClean="0">
                <a:latin typeface="Calibri" pitchFamily="34" charset="0"/>
              </a:rPr>
              <a:t>passen zij hun kennis niet toe in levensechte situaties </a:t>
            </a:r>
            <a:endParaRPr lang="nl-NL" sz="1400" dirty="0" smtClean="0">
              <a:latin typeface="Calibri" pitchFamily="34" charset="0"/>
            </a:endParaRPr>
          </a:p>
          <a:p>
            <a:pPr>
              <a:lnSpc>
                <a:spcPct val="100000"/>
              </a:lnSpc>
            </a:pPr>
            <a:endParaRPr lang="nl-NL" sz="1400" dirty="0" smtClean="0">
              <a:latin typeface="Calibri" pitchFamily="34" charset="0"/>
            </a:endParaRPr>
          </a:p>
          <a:p>
            <a:pPr>
              <a:lnSpc>
                <a:spcPct val="100000"/>
              </a:lnSpc>
            </a:pPr>
            <a:r>
              <a:rPr lang="nl-NL" sz="1400" dirty="0" smtClean="0">
                <a:latin typeface="Calibri" pitchFamily="34" charset="0"/>
              </a:rPr>
              <a:t>Vaak verwachten zij </a:t>
            </a:r>
            <a:r>
              <a:rPr lang="nl-NL" sz="1400" b="1" dirty="0" smtClean="0">
                <a:latin typeface="Calibri" pitchFamily="34" charset="0"/>
              </a:rPr>
              <a:t>reproductief</a:t>
            </a:r>
            <a:r>
              <a:rPr lang="nl-NL" sz="1400" dirty="0" smtClean="0">
                <a:latin typeface="Calibri" pitchFamily="34" charset="0"/>
              </a:rPr>
              <a:t> te worden getoetst op hun </a:t>
            </a:r>
            <a:r>
              <a:rPr lang="nl-NL" sz="1400" b="1" dirty="0" smtClean="0">
                <a:latin typeface="Calibri" pitchFamily="34" charset="0"/>
              </a:rPr>
              <a:t>feitenkennis</a:t>
            </a:r>
            <a:r>
              <a:rPr lang="nl-NL" sz="1400" dirty="0" smtClean="0">
                <a:latin typeface="Calibri" pitchFamily="34" charset="0"/>
              </a:rPr>
              <a:t>. </a:t>
            </a:r>
          </a:p>
        </p:txBody>
      </p:sp>
      <p:sp>
        <p:nvSpPr>
          <p:cNvPr id="60420" name="Tijdelijke aanduiding voor inhoud 3"/>
          <p:cNvSpPr>
            <a:spLocks noGrp="1"/>
          </p:cNvSpPr>
          <p:nvPr>
            <p:ph sz="half" idx="2"/>
          </p:nvPr>
        </p:nvSpPr>
        <p:spPr>
          <a:xfrm>
            <a:off x="4644008" y="1419622"/>
            <a:ext cx="4038600" cy="3096344"/>
          </a:xfrm>
          <a:solidFill>
            <a:srgbClr val="FFFDA7"/>
          </a:solidFill>
          <a:ln w="25400">
            <a:solidFill>
              <a:schemeClr val="bg1"/>
            </a:solidFill>
          </a:ln>
        </p:spPr>
        <p:txBody>
          <a:bodyPr>
            <a:normAutofit fontScale="92500"/>
          </a:bodyPr>
          <a:lstStyle/>
          <a:p>
            <a:pPr>
              <a:lnSpc>
                <a:spcPct val="100000"/>
              </a:lnSpc>
            </a:pPr>
            <a:r>
              <a:rPr lang="nl-NL" sz="1400" b="1" dirty="0" smtClean="0">
                <a:latin typeface="Calibri" pitchFamily="34" charset="0"/>
              </a:rPr>
              <a:t>EXPERTS</a:t>
            </a:r>
            <a:r>
              <a:rPr lang="nl-NL" sz="1400" dirty="0" smtClean="0">
                <a:latin typeface="Calibri" pitchFamily="34" charset="0"/>
              </a:rPr>
              <a:t> beginnen met het kijken naar </a:t>
            </a:r>
            <a:r>
              <a:rPr lang="nl-NL" sz="1400" b="1" dirty="0" smtClean="0">
                <a:latin typeface="Calibri" pitchFamily="34" charset="0"/>
              </a:rPr>
              <a:t>specifieke problemen </a:t>
            </a:r>
            <a:r>
              <a:rPr lang="nl-NL" sz="1400" dirty="0" smtClean="0">
                <a:latin typeface="Calibri" pitchFamily="34" charset="0"/>
              </a:rPr>
              <a:t>(toeschrijven van een werk)</a:t>
            </a:r>
          </a:p>
          <a:p>
            <a:pPr>
              <a:lnSpc>
                <a:spcPct val="100000"/>
              </a:lnSpc>
              <a:buFontTx/>
              <a:buNone/>
            </a:pPr>
            <a:endParaRPr lang="nl-NL" sz="1400" dirty="0" smtClean="0">
              <a:latin typeface="Calibri" pitchFamily="34" charset="0"/>
            </a:endParaRPr>
          </a:p>
          <a:p>
            <a:pPr>
              <a:lnSpc>
                <a:spcPct val="100000"/>
              </a:lnSpc>
            </a:pPr>
            <a:r>
              <a:rPr lang="nl-NL" sz="1400" dirty="0" smtClean="0">
                <a:latin typeface="Calibri" pitchFamily="34" charset="0"/>
              </a:rPr>
              <a:t>EXPERTS </a:t>
            </a:r>
            <a:r>
              <a:rPr lang="nl-NL" sz="1400" b="1" dirty="0" smtClean="0">
                <a:latin typeface="Calibri" pitchFamily="34" charset="0"/>
              </a:rPr>
              <a:t>hebben meer specifieke kennis </a:t>
            </a:r>
            <a:r>
              <a:rPr lang="nl-NL" sz="1400" dirty="0" smtClean="0">
                <a:latin typeface="Calibri" pitchFamily="34" charset="0"/>
              </a:rPr>
              <a:t>(over kunst &amp; contexten) en hebben </a:t>
            </a:r>
            <a:r>
              <a:rPr lang="nl-NL" sz="1400" b="1" dirty="0" smtClean="0">
                <a:latin typeface="Calibri" pitchFamily="34" charset="0"/>
              </a:rPr>
              <a:t>meer leerstrategieën </a:t>
            </a:r>
            <a:r>
              <a:rPr lang="nl-NL" sz="1400" dirty="0" smtClean="0">
                <a:latin typeface="Calibri" pitchFamily="34" charset="0"/>
              </a:rPr>
              <a:t>tot hun beschikking. </a:t>
            </a:r>
            <a:r>
              <a:rPr lang="nl-NL" sz="1400" b="1" dirty="0" smtClean="0">
                <a:latin typeface="Calibri" pitchFamily="34" charset="0"/>
              </a:rPr>
              <a:t> </a:t>
            </a:r>
          </a:p>
          <a:p>
            <a:pPr>
              <a:lnSpc>
                <a:spcPct val="100000"/>
              </a:lnSpc>
              <a:buNone/>
            </a:pPr>
            <a:endParaRPr lang="nl-NL" sz="1400" b="1" dirty="0" smtClean="0">
              <a:latin typeface="Calibri" pitchFamily="34" charset="0"/>
            </a:endParaRPr>
          </a:p>
          <a:p>
            <a:pPr>
              <a:lnSpc>
                <a:spcPct val="100000"/>
              </a:lnSpc>
            </a:pPr>
            <a:r>
              <a:rPr lang="nl-NL" sz="1400" dirty="0" smtClean="0">
                <a:latin typeface="Calibri" pitchFamily="34" charset="0"/>
              </a:rPr>
              <a:t>Zij </a:t>
            </a:r>
            <a:r>
              <a:rPr lang="nl-NL" sz="1400" b="1" dirty="0" smtClean="0">
                <a:latin typeface="Calibri" pitchFamily="34" charset="0"/>
              </a:rPr>
              <a:t>passen hun kennis toe in levensechte situaties </a:t>
            </a:r>
          </a:p>
          <a:p>
            <a:pPr>
              <a:lnSpc>
                <a:spcPct val="100000"/>
              </a:lnSpc>
            </a:pPr>
            <a:endParaRPr lang="nl-NL" sz="1400" b="1" dirty="0" smtClean="0">
              <a:latin typeface="Calibri" pitchFamily="34" charset="0"/>
            </a:endParaRPr>
          </a:p>
          <a:p>
            <a:pPr>
              <a:lnSpc>
                <a:spcPct val="100000"/>
              </a:lnSpc>
            </a:pPr>
            <a:endParaRPr lang="nl-NL" sz="1400" b="1" dirty="0" smtClean="0">
              <a:latin typeface="Calibri" pitchFamily="34" charset="0"/>
            </a:endParaRPr>
          </a:p>
          <a:p>
            <a:pPr>
              <a:lnSpc>
                <a:spcPct val="100000"/>
              </a:lnSpc>
            </a:pPr>
            <a:r>
              <a:rPr lang="nl-NL" sz="1400" dirty="0" smtClean="0">
                <a:latin typeface="Calibri" pitchFamily="34" charset="0"/>
              </a:rPr>
              <a:t>Zij verwachten op </a:t>
            </a:r>
            <a:r>
              <a:rPr lang="nl-NL" sz="1400" b="1" dirty="0" smtClean="0">
                <a:latin typeface="Calibri" pitchFamily="34" charset="0"/>
              </a:rPr>
              <a:t>het toepassen van hun kennis</a:t>
            </a:r>
            <a:r>
              <a:rPr lang="nl-NL" sz="1400" dirty="0" smtClean="0">
                <a:latin typeface="Calibri" pitchFamily="34" charset="0"/>
              </a:rPr>
              <a:t> en op het inzicht in </a:t>
            </a:r>
            <a:r>
              <a:rPr lang="nl-NL" sz="1400" b="1" dirty="0" smtClean="0">
                <a:latin typeface="Calibri" pitchFamily="34" charset="0"/>
              </a:rPr>
              <a:t>betekenis </a:t>
            </a:r>
            <a:r>
              <a:rPr lang="nl-NL" sz="1400" dirty="0" smtClean="0">
                <a:latin typeface="Calibri" pitchFamily="34" charset="0"/>
              </a:rPr>
              <a:t>te worden getoetst</a:t>
            </a:r>
            <a:r>
              <a:rPr lang="nl-NL" sz="1400" b="1" dirty="0" smtClean="0">
                <a:latin typeface="Calibri" pitchFamily="34" charset="0"/>
              </a:rPr>
              <a:t>. </a:t>
            </a:r>
            <a:endParaRPr lang="nl-NL" sz="1400" dirty="0" smtClean="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6999</TotalTime>
  <Words>4269</Words>
  <Application>Microsoft Office PowerPoint</Application>
  <PresentationFormat>Diavoorstelling (16:9)</PresentationFormat>
  <Paragraphs>422</Paragraphs>
  <Slides>55</Slides>
  <Notes>18</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55</vt:i4>
      </vt:variant>
    </vt:vector>
  </HeadingPairs>
  <TitlesOfParts>
    <vt:vector size="64" baseType="lpstr">
      <vt:lpstr>宋体</vt:lpstr>
      <vt:lpstr>Arial</vt:lpstr>
      <vt:lpstr>Calibri</vt:lpstr>
      <vt:lpstr>MS Mincho</vt:lpstr>
      <vt:lpstr>Symbol</vt:lpstr>
      <vt:lpstr>Times New Roman</vt:lpstr>
      <vt:lpstr>Wingdings</vt:lpstr>
      <vt:lpstr>Wingdings 2</vt:lpstr>
      <vt:lpstr>Office-thema</vt:lpstr>
      <vt:lpstr>Kunst algemeen EXAMENTRAINING 2019</vt:lpstr>
      <vt:lpstr>Wat is leren volgens jou? </vt:lpstr>
      <vt:lpstr> WAT IS LEREN? </vt:lpstr>
      <vt:lpstr>LEREN: VAN EENVOUDIG NAAR COMPLEX </vt:lpstr>
      <vt:lpstr>PowerPoint-presentatie</vt:lpstr>
      <vt:lpstr>HAVO CE kua 2018</vt:lpstr>
      <vt:lpstr> HOE LEER JIJ MEESTAL? </vt:lpstr>
      <vt:lpstr> Leervoorkeuren Vermunt &amp; taxonomie Bloom</vt:lpstr>
      <vt:lpstr>Verschil tussen beginners en experts bij kunst analyseren:</vt:lpstr>
      <vt:lpstr>LEREN: VAN EENVOUDIG NAAR COMPLEX </vt:lpstr>
      <vt:lpstr> WAT IS ONTHOUDEN? </vt:lpstr>
      <vt:lpstr>MASSACULTUUR – onthouden: definitie?</vt:lpstr>
      <vt:lpstr>LEREN: VAN EENVOUDIG NAAR COMPLEX </vt:lpstr>
      <vt:lpstr> WAT IS BEGRIJPEN? </vt:lpstr>
      <vt:lpstr> KERNCONCEPTEN: </vt:lpstr>
      <vt:lpstr>KERNCONCEPTEN MASSACULTUUR</vt:lpstr>
      <vt:lpstr>BEGRIJPEN MASSACULTUUR:</vt:lpstr>
      <vt:lpstr>BEGRIJPEN MASSACULTUUR</vt:lpstr>
      <vt:lpstr>LEREN: VAN EENVOUDIG NAAR COMPLEX </vt:lpstr>
      <vt:lpstr> WAT IS TOEPASSEN? </vt:lpstr>
      <vt:lpstr> HARDOP DENKEN…..</vt:lpstr>
      <vt:lpstr> VRAAG 10  (Vwo-examen, 2012- tv 1)</vt:lpstr>
      <vt:lpstr>PowerPoint-presentatie</vt:lpstr>
      <vt:lpstr>PowerPoint-presentatie</vt:lpstr>
      <vt:lpstr>LEREN: VAN EENVOUDIG NAAR COMPLEX </vt:lpstr>
      <vt:lpstr> WAT IS ANALYSEREN?</vt:lpstr>
      <vt:lpstr>PowerPoint-presentatie</vt:lpstr>
      <vt:lpstr>ILO-UvA MODEL VOOR KUNST ANALYSEREN</vt:lpstr>
      <vt:lpstr>Schlemmer </vt:lpstr>
      <vt:lpstr>PowerPoint-presentatie</vt:lpstr>
      <vt:lpstr> HARDOP DENKEN…..</vt:lpstr>
      <vt:lpstr>PowerPoint-presentatie</vt:lpstr>
      <vt:lpstr>PowerPoint-presentatie</vt:lpstr>
      <vt:lpstr> MASSACULTUUR – FILM ANALYSEREN</vt:lpstr>
      <vt:lpstr>Gladiator uit 2000 van Ridley Scott – intocht Rome</vt:lpstr>
      <vt:lpstr>PowerPoint-presentatie</vt:lpstr>
      <vt:lpstr> POSTMODERNISME - Vraag 28 (Cito, vwo 2011-1)</vt:lpstr>
      <vt:lpstr>PowerPoint-presentatie</vt:lpstr>
      <vt:lpstr> Antwoord 28  (Cito, vwo 2011 -1)</vt:lpstr>
      <vt:lpstr>LEREN: VAN EENVOUDIG NAAR COMPLEX </vt:lpstr>
      <vt:lpstr> WAT IS EVALUEREN?</vt:lpstr>
      <vt:lpstr> HARDOP DENKEN…..</vt:lpstr>
      <vt:lpstr> POSTMODERNISME, evalueren</vt:lpstr>
      <vt:lpstr> POSTMODERNISME, evalueren Max 2 punten, een van de volgende: </vt:lpstr>
      <vt:lpstr> MASSACULTUUR, evalueren</vt:lpstr>
      <vt:lpstr> MASSACULTUUR, evalueren</vt:lpstr>
      <vt:lpstr>LEREN: VAN EENVOUDIG NAAR COMPLEX </vt:lpstr>
      <vt:lpstr>WAT WIL HET EXAMEN BEREIKEN BIJ JOU ALS LEERLING? </vt:lpstr>
      <vt:lpstr> HARDOP DENKEN…..</vt:lpstr>
      <vt:lpstr> (ANALYSEREN VAN) CREEREN: </vt:lpstr>
      <vt:lpstr> (ANALYSEREN VAN) CREEREN: </vt:lpstr>
      <vt:lpstr>LEREN: VAN EENVOUDIG NAAR COMPLEX </vt:lpstr>
      <vt:lpstr>  KENNIS - Wat je moet kennen volgens leerlingen bij kunst algemeen:  </vt:lpstr>
      <vt:lpstr> VAARDIGHEDEN - Wat je moet kunnen volgens leerlingen bij kua: </vt:lpstr>
      <vt:lpstr>TOT SLOT NOG DEZE GOUDEN TIP:    ….EN NATUURLIJK HEEL VEEL SUCCES!!!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Kunst algemeen EXAMENTRAINING 2019</dc:title>
  <dc:creator>Marie-Therese</dc:creator>
  <cp:lastModifiedBy>Kraayvanger, MTJ (Marjolein)</cp:lastModifiedBy>
  <cp:revision>10</cp:revision>
  <dcterms:created xsi:type="dcterms:W3CDTF">2019-03-11T14:36:33Z</dcterms:created>
  <dcterms:modified xsi:type="dcterms:W3CDTF">2019-03-23T10:09:51Z</dcterms:modified>
</cp:coreProperties>
</file>